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8" r:id="rId4"/>
    <p:sldId id="259" r:id="rId5"/>
    <p:sldId id="260" r:id="rId6"/>
    <p:sldId id="264" r:id="rId7"/>
    <p:sldId id="267" r:id="rId8"/>
    <p:sldId id="261" r:id="rId9"/>
    <p:sldId id="268"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11" autoAdjust="0"/>
    <p:restoredTop sz="94685" autoAdjust="0"/>
  </p:normalViewPr>
  <p:slideViewPr>
    <p:cSldViewPr snapToGrid="0">
      <p:cViewPr>
        <p:scale>
          <a:sx n="100" d="100"/>
          <a:sy n="100" d="100"/>
        </p:scale>
        <p:origin x="-30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162150" cy="78162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757E-7473-4833-964B-C1503BD9C681}" type="datetimeFigureOut">
              <a:rPr lang="en-US" smtClean="0"/>
              <a:pPr/>
              <a:t>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90989-9C53-4165-BAE9-CCCC016052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0989-9C53-4165-BAE9-CCCC0160525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0989-9C53-4165-BAE9-CCCC0160525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8BE0E-17B1-448C-8697-04558ACAE7E0}"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8E047-4FB3-410E-BD6D-81E0ABDE116B}"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B0927-65ED-4BF4-A45D-60C607D09B6A}"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B1E64-30E9-43A0-AD2A-04C03B83A3B1}"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DBA1C-D5DE-44BC-8FBF-B80800BF36BD}"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11D2A-6DAD-4DE0-BE92-38874E30E67A}"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0BF88-264B-404A-85AB-7803D60CB541}" type="datetime1">
              <a:rPr lang="en-US" smtClean="0"/>
              <a:pPr/>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AA0539-5BCD-497E-B733-E7717CDB6793}" type="datetime1">
              <a:rPr lang="en-US" smtClean="0"/>
              <a:pPr/>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CDE15-1413-4FB4-BAC1-0316476B9903}" type="datetime1">
              <a:rPr lang="en-US" smtClean="0"/>
              <a:pPr/>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B8B9B-9D06-4F6C-8219-7D2854B664C8}"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9197D-8DBF-4676-B21F-F1A201362CEC}"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59031-E61A-4D4E-90D5-166C65E639A9}" type="datetime1">
              <a:rPr lang="en-US" smtClean="0"/>
              <a:pPr/>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0C2C-73A2-4010-A99B-918A450F95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dico.cern.ch/conferenceDisplay.py?confId=12144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C:\ps_model\TT20\TT23.csv" TargetMode="External"/><Relationship Id="rId7" Type="http://schemas.openxmlformats.org/officeDocument/2006/relationships/hyperlink" Target="file:///C:\ps_model\TT20\TT22.csv"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file:///C:\ps_model\TT20\TT24.csv" TargetMode="External"/><Relationship Id="rId5" Type="http://schemas.openxmlformats.org/officeDocument/2006/relationships/hyperlink" Target="file:///C:\ps_model\TT20\TT25.csv" TargetMode="External"/><Relationship Id="rId4" Type="http://schemas.openxmlformats.org/officeDocument/2006/relationships/hyperlink" Target="file:///C:\ps_model\TT20\TT20_21.cs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TT20 MD for the NA61/SHINE fragmented beam experiment</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Friday 22/7 2011</a:t>
            </a:r>
          </a:p>
          <a:p>
            <a:r>
              <a:rPr lang="en-US" dirty="0" err="1" smtClean="0"/>
              <a:t>O.Berrig</a:t>
            </a:r>
            <a:endParaRPr lang="en-US" dirty="0" smtClean="0"/>
          </a:p>
          <a:p>
            <a:r>
              <a:rPr lang="en-US" dirty="0" smtClean="0"/>
              <a:t>Thanks to </a:t>
            </a:r>
            <a:r>
              <a:rPr lang="en-US" dirty="0" err="1" smtClean="0"/>
              <a:t>G.Arduini</a:t>
            </a:r>
            <a:r>
              <a:rPr lang="en-US" dirty="0" smtClean="0"/>
              <a:t>, </a:t>
            </a:r>
            <a:r>
              <a:rPr lang="en-US" dirty="0" err="1" smtClean="0"/>
              <a:t>D.Manglunki</a:t>
            </a:r>
            <a:r>
              <a:rPr lang="en-US" dirty="0" smtClean="0"/>
              <a:t>, </a:t>
            </a:r>
            <a:r>
              <a:rPr lang="en-US" dirty="0" err="1" smtClean="0"/>
              <a:t>I.Efthymiopoulos</a:t>
            </a:r>
            <a:r>
              <a:rPr lang="en-US" dirty="0" smtClean="0"/>
              <a:t>, </a:t>
            </a:r>
            <a:r>
              <a:rPr lang="en-US" dirty="0" err="1" smtClean="0"/>
              <a:t>M.Gazdzicki</a:t>
            </a:r>
            <a:r>
              <a:rPr lang="en-US" dirty="0" smtClean="0"/>
              <a:t>(NA61) and members of the OP group (</a:t>
            </a:r>
            <a:r>
              <a:rPr lang="en-US" dirty="0" err="1" smtClean="0"/>
              <a:t>K.Cornelis</a:t>
            </a:r>
            <a:r>
              <a:rPr lang="en-US" dirty="0" smtClean="0"/>
              <a:t>, </a:t>
            </a:r>
            <a:r>
              <a:rPr lang="en-GB" dirty="0" err="1" smtClean="0"/>
              <a:t>J.Axensalva</a:t>
            </a:r>
            <a:r>
              <a:rPr lang="en-GB" dirty="0" smtClean="0"/>
              <a:t>, </a:t>
            </a:r>
            <a:r>
              <a:rPr lang="en-GB" dirty="0" err="1" smtClean="0"/>
              <a:t>S.Massot</a:t>
            </a:r>
            <a:r>
              <a:rPr lang="en-GB" dirty="0" smtClean="0"/>
              <a:t>, </a:t>
            </a:r>
            <a:r>
              <a:rPr lang="en-GB" dirty="0" err="1" smtClean="0"/>
              <a:t>J.Wenninger</a:t>
            </a:r>
            <a:r>
              <a:rPr lang="en-GB" dirty="0" smtClean="0"/>
              <a:t>)</a:t>
            </a:r>
            <a:endParaRPr lang="en-US" dirty="0" smtClean="0"/>
          </a:p>
        </p:txBody>
      </p:sp>
      <p:sp>
        <p:nvSpPr>
          <p:cNvPr id="4" name="Slide Number Placeholder 3"/>
          <p:cNvSpPr>
            <a:spLocks noGrp="1"/>
          </p:cNvSpPr>
          <p:nvPr>
            <p:ph type="sldNum" sz="quarter" idx="12"/>
          </p:nvPr>
        </p:nvSpPr>
        <p:spPr/>
        <p:txBody>
          <a:bodyPr/>
          <a:lstStyle/>
          <a:p>
            <a:fld id="{F5CA0C2C-73A2-4010-A99B-918A450F952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My worries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5CA0C2C-73A2-4010-A99B-918A450F9526}" type="slidenum">
              <a:rPr lang="en-US" smtClean="0"/>
              <a:pPr/>
              <a:t>10</a:t>
            </a:fld>
            <a:endParaRPr lang="en-US" dirty="0"/>
          </a:p>
        </p:txBody>
      </p:sp>
      <p:pic>
        <p:nvPicPr>
          <p:cNvPr id="13" name="Picture 12"/>
          <p:cNvPicPr/>
          <p:nvPr/>
        </p:nvPicPr>
        <p:blipFill>
          <a:blip r:embed="rId2" cstate="print"/>
          <a:srcRect/>
          <a:stretch>
            <a:fillRect/>
          </a:stretch>
        </p:blipFill>
        <p:spPr bwMode="auto">
          <a:xfrm>
            <a:off x="787122" y="1000125"/>
            <a:ext cx="2064305" cy="2628900"/>
          </a:xfrm>
          <a:prstGeom prst="rect">
            <a:avLst/>
          </a:prstGeom>
          <a:noFill/>
          <a:ln w="9525">
            <a:noFill/>
            <a:miter lim="800000"/>
            <a:headEnd/>
            <a:tailEnd/>
          </a:ln>
        </p:spPr>
      </p:pic>
      <p:pic>
        <p:nvPicPr>
          <p:cNvPr id="15" name="Picture 14"/>
          <p:cNvPicPr/>
          <p:nvPr/>
        </p:nvPicPr>
        <p:blipFill>
          <a:blip r:embed="rId3" cstate="print"/>
          <a:srcRect/>
          <a:stretch>
            <a:fillRect/>
          </a:stretch>
        </p:blipFill>
        <p:spPr bwMode="auto">
          <a:xfrm>
            <a:off x="390525" y="3386137"/>
            <a:ext cx="5924550" cy="3343275"/>
          </a:xfrm>
          <a:prstGeom prst="rect">
            <a:avLst/>
          </a:prstGeom>
          <a:noFill/>
          <a:ln w="9525">
            <a:noFill/>
            <a:miter lim="800000"/>
            <a:headEnd/>
            <a:tailEnd/>
          </a:ln>
        </p:spPr>
      </p:pic>
      <p:sp>
        <p:nvSpPr>
          <p:cNvPr id="12" name="TextBox 11"/>
          <p:cNvSpPr txBox="1"/>
          <p:nvPr/>
        </p:nvSpPr>
        <p:spPr>
          <a:xfrm>
            <a:off x="2276475" y="1038226"/>
            <a:ext cx="6610350" cy="923330"/>
          </a:xfrm>
          <a:prstGeom prst="rect">
            <a:avLst/>
          </a:prstGeom>
          <a:noFill/>
        </p:spPr>
        <p:txBody>
          <a:bodyPr wrap="square" rtlCol="0">
            <a:spAutoFit/>
          </a:bodyPr>
          <a:lstStyle/>
          <a:p>
            <a:r>
              <a:rPr lang="en-US" dirty="0" smtClean="0">
                <a:solidFill>
                  <a:schemeClr val="accent2"/>
                </a:solidFill>
              </a:rPr>
              <a:t>The different optics must be loaded into the operational database – before the MD!!  The files will only be ready a few days before the MD. Only Jorg can load the optics. Will he have time enough?</a:t>
            </a:r>
          </a:p>
        </p:txBody>
      </p:sp>
      <p:sp>
        <p:nvSpPr>
          <p:cNvPr id="16" name="Rectangle 15"/>
          <p:cNvSpPr/>
          <p:nvPr/>
        </p:nvSpPr>
        <p:spPr>
          <a:xfrm>
            <a:off x="3028949" y="2276386"/>
            <a:ext cx="5267326" cy="923330"/>
          </a:xfrm>
          <a:prstGeom prst="rect">
            <a:avLst/>
          </a:prstGeom>
        </p:spPr>
        <p:txBody>
          <a:bodyPr wrap="square">
            <a:spAutoFit/>
          </a:bodyPr>
          <a:lstStyle/>
          <a:p>
            <a:r>
              <a:rPr lang="en-US" dirty="0" smtClean="0"/>
              <a:t>Will the steering program work with the new optics?</a:t>
            </a:r>
          </a:p>
          <a:p>
            <a:r>
              <a:rPr lang="en-US" dirty="0" smtClean="0"/>
              <a:t>This is important because the beam must be steered into the upper part of the SPLITTERs:</a:t>
            </a:r>
          </a:p>
        </p:txBody>
      </p:sp>
      <p:pic>
        <p:nvPicPr>
          <p:cNvPr id="14" name="Picture 13" descr="http://ab-dep-op-sps.web.cern.ch/ab-dep-op-sps/SPS_Photos/tt20/TS-211713-MSSB.jpg"/>
          <p:cNvPicPr/>
          <p:nvPr/>
        </p:nvPicPr>
        <p:blipFill>
          <a:blip r:embed="rId4" cstate="print"/>
          <a:srcRect/>
          <a:stretch>
            <a:fillRect/>
          </a:stretch>
        </p:blipFill>
        <p:spPr bwMode="auto">
          <a:xfrm>
            <a:off x="5143500" y="3331756"/>
            <a:ext cx="3790950" cy="284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11</a:t>
            </a:fld>
            <a:endParaRPr lang="en-US"/>
          </a:p>
        </p:txBody>
      </p:sp>
      <p:sp>
        <p:nvSpPr>
          <p:cNvPr id="8" name="Title 7"/>
          <p:cNvSpPr>
            <a:spLocks noGrp="1"/>
          </p:cNvSpPr>
          <p:nvPr>
            <p:ph type="title"/>
          </p:nvPr>
        </p:nvSpPr>
        <p:spPr>
          <a:xfrm>
            <a:off x="1762125" y="236538"/>
            <a:ext cx="6067425" cy="915987"/>
          </a:xfrm>
        </p:spPr>
        <p:txBody>
          <a:bodyPr>
            <a:normAutofit/>
          </a:bodyPr>
          <a:lstStyle/>
          <a:p>
            <a:pPr lvl="0"/>
            <a:r>
              <a:rPr lang="en-US" dirty="0" smtClean="0"/>
              <a:t>My worries</a:t>
            </a:r>
            <a:endParaRPr lang="en-US" dirty="0"/>
          </a:p>
        </p:txBody>
      </p:sp>
      <p:sp>
        <p:nvSpPr>
          <p:cNvPr id="9" name="TextBox 8"/>
          <p:cNvSpPr txBox="1"/>
          <p:nvPr/>
        </p:nvSpPr>
        <p:spPr>
          <a:xfrm>
            <a:off x="1181099" y="1152525"/>
            <a:ext cx="6796053" cy="923330"/>
          </a:xfrm>
          <a:prstGeom prst="rect">
            <a:avLst/>
          </a:prstGeom>
          <a:noFill/>
        </p:spPr>
        <p:txBody>
          <a:bodyPr wrap="square" rtlCol="0">
            <a:spAutoFit/>
          </a:bodyPr>
          <a:lstStyle/>
          <a:p>
            <a:r>
              <a:rPr lang="en-US" dirty="0" smtClean="0"/>
              <a:t>I do not know how to do the dispersion measurements ( by changing the energy in the SPS and measure the transverse displacement of the beam at the T2 target). Who can help ?</a:t>
            </a:r>
            <a:endParaRPr lang="en-US" dirty="0"/>
          </a:p>
        </p:txBody>
      </p:sp>
      <p:sp>
        <p:nvSpPr>
          <p:cNvPr id="10" name="Title 7"/>
          <p:cNvSpPr txBox="1">
            <a:spLocks/>
          </p:cNvSpPr>
          <p:nvPr/>
        </p:nvSpPr>
        <p:spPr>
          <a:xfrm>
            <a:off x="1438275" y="4799013"/>
            <a:ext cx="6067425" cy="9159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Conclusion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600075" y="5705475"/>
            <a:ext cx="8267700" cy="369332"/>
          </a:xfrm>
          <a:prstGeom prst="rect">
            <a:avLst/>
          </a:prstGeom>
          <a:noFill/>
        </p:spPr>
        <p:txBody>
          <a:bodyPr wrap="square" rtlCol="0">
            <a:spAutoFit/>
          </a:bodyPr>
          <a:lstStyle/>
          <a:p>
            <a:r>
              <a:rPr lang="en-US" dirty="0" smtClean="0"/>
              <a:t>Another MD is foreseen on 26 September, for the test of the final optimized optics.</a:t>
            </a:r>
            <a:endParaRPr lang="en-US" dirty="0"/>
          </a:p>
        </p:txBody>
      </p:sp>
      <p:sp>
        <p:nvSpPr>
          <p:cNvPr id="12" name="TextBox 11"/>
          <p:cNvSpPr txBox="1"/>
          <p:nvPr/>
        </p:nvSpPr>
        <p:spPr>
          <a:xfrm>
            <a:off x="1200149" y="2486025"/>
            <a:ext cx="6943725" cy="923330"/>
          </a:xfrm>
          <a:prstGeom prst="rect">
            <a:avLst/>
          </a:prstGeom>
          <a:noFill/>
        </p:spPr>
        <p:txBody>
          <a:bodyPr wrap="square" rtlCol="0">
            <a:spAutoFit/>
          </a:bodyPr>
          <a:lstStyle/>
          <a:p>
            <a:r>
              <a:rPr lang="en-US" dirty="0" smtClean="0"/>
              <a:t>We need to reduce the intensity of the extracted beam to the TT20 line, because we do not want to shoot a hole in the vacuum chamber. Who can help?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solidFill>
                  <a:prstClr val="black"/>
                </a:solidFill>
              </a:rPr>
              <a:t>History of Lead ions (</a:t>
            </a:r>
            <a:r>
              <a:rPr lang="en-US" sz="2800" dirty="0" err="1" smtClean="0">
                <a:solidFill>
                  <a:prstClr val="black"/>
                </a:solidFill>
              </a:rPr>
              <a:t>Pb</a:t>
            </a:r>
            <a:r>
              <a:rPr lang="en-US" sz="2800" dirty="0" smtClean="0">
                <a:solidFill>
                  <a:prstClr val="black"/>
                </a:solidFill>
              </a:rPr>
              <a:t>) in the TT20 line</a:t>
            </a:r>
            <a:endParaRPr lang="en-US" dirty="0"/>
          </a:p>
        </p:txBody>
      </p:sp>
      <p:sp>
        <p:nvSpPr>
          <p:cNvPr id="5" name="Slide Number Placeholder 4"/>
          <p:cNvSpPr>
            <a:spLocks noGrp="1"/>
          </p:cNvSpPr>
          <p:nvPr>
            <p:ph type="sldNum" sz="quarter" idx="12"/>
          </p:nvPr>
        </p:nvSpPr>
        <p:spPr>
          <a:xfrm>
            <a:off x="6562725" y="6356350"/>
            <a:ext cx="2133600" cy="365125"/>
          </a:xfrm>
        </p:spPr>
        <p:txBody>
          <a:bodyPr/>
          <a:lstStyle/>
          <a:p>
            <a:fld id="{F5CA0C2C-73A2-4010-A99B-918A450F9526}" type="slidenum">
              <a:rPr lang="en-US" smtClean="0"/>
              <a:pPr/>
              <a:t>2</a:t>
            </a:fld>
            <a:endParaRPr lang="en-US"/>
          </a:p>
        </p:txBody>
      </p:sp>
      <p:graphicFrame>
        <p:nvGraphicFramePr>
          <p:cNvPr id="7" name="Table 6"/>
          <p:cNvGraphicFramePr>
            <a:graphicFrameLocks noGrp="1"/>
          </p:cNvGraphicFramePr>
          <p:nvPr/>
        </p:nvGraphicFramePr>
        <p:xfrm>
          <a:off x="359594" y="1150421"/>
          <a:ext cx="8044666" cy="3095817"/>
        </p:xfrm>
        <a:graphic>
          <a:graphicData uri="http://schemas.openxmlformats.org/drawingml/2006/table">
            <a:tbl>
              <a:tblPr firstRow="1" bandRow="1">
                <a:tableStyleId>{5C22544A-7EE6-4342-B048-85BDC9FD1C3A}</a:tableStyleId>
              </a:tblPr>
              <a:tblGrid>
                <a:gridCol w="708918"/>
                <a:gridCol w="1438382"/>
                <a:gridCol w="2969981"/>
                <a:gridCol w="1267876"/>
                <a:gridCol w="1659509"/>
              </a:tblGrid>
              <a:tr h="513779">
                <a:tc>
                  <a:txBody>
                    <a:bodyPr/>
                    <a:lstStyle/>
                    <a:p>
                      <a:pPr algn="ctr"/>
                      <a:r>
                        <a:rPr lang="en-US" dirty="0" smtClean="0"/>
                        <a:t>YEAR</a:t>
                      </a:r>
                      <a:endParaRPr lang="en-US" dirty="0"/>
                    </a:p>
                  </a:txBody>
                  <a:tcPr/>
                </a:tc>
                <a:tc>
                  <a:txBody>
                    <a:bodyPr/>
                    <a:lstStyle/>
                    <a:p>
                      <a:pPr algn="ctr"/>
                      <a:r>
                        <a:rPr lang="en-US" dirty="0" smtClean="0"/>
                        <a:t>ION type</a:t>
                      </a:r>
                      <a:endParaRPr lang="en-US" dirty="0"/>
                    </a:p>
                  </a:txBody>
                  <a:tcPr/>
                </a:tc>
                <a:tc>
                  <a:txBody>
                    <a:bodyPr/>
                    <a:lstStyle/>
                    <a:p>
                      <a:pPr algn="ctr"/>
                      <a:r>
                        <a:rPr lang="en-US" dirty="0" smtClean="0"/>
                        <a:t>ENERGY</a:t>
                      </a:r>
                      <a:endParaRPr lang="en-US" dirty="0"/>
                    </a:p>
                  </a:txBody>
                  <a:tcPr/>
                </a:tc>
                <a:tc>
                  <a:txBody>
                    <a:bodyPr/>
                    <a:lstStyle/>
                    <a:p>
                      <a:pPr algn="ctr"/>
                      <a:r>
                        <a:rPr lang="en-US" dirty="0" smtClean="0"/>
                        <a:t>Q-SPLIT</a:t>
                      </a:r>
                      <a:endParaRPr lang="en-US" dirty="0"/>
                    </a:p>
                  </a:txBody>
                  <a:tcPr/>
                </a:tc>
                <a:tc>
                  <a:txBody>
                    <a:bodyPr/>
                    <a:lstStyle/>
                    <a:p>
                      <a:pPr algn="ctr"/>
                      <a:r>
                        <a:rPr lang="en-US" dirty="0" smtClean="0"/>
                        <a:t>TARGET</a:t>
                      </a:r>
                      <a:endParaRPr lang="en-US" dirty="0"/>
                    </a:p>
                  </a:txBody>
                  <a:tcPr/>
                </a:tc>
              </a:tr>
              <a:tr h="513779">
                <a:tc>
                  <a:txBody>
                    <a:bodyPr/>
                    <a:lstStyle/>
                    <a:p>
                      <a:pPr algn="ctr"/>
                      <a:r>
                        <a:rPr lang="en-US" dirty="0" smtClean="0"/>
                        <a:t>2002</a:t>
                      </a:r>
                    </a:p>
                  </a:txBody>
                  <a:tcPr/>
                </a:tc>
                <a:tc>
                  <a:txBody>
                    <a:bodyPr/>
                    <a:lstStyle/>
                    <a:p>
                      <a:pPr algn="ctr"/>
                      <a:r>
                        <a:rPr lang="en-US" dirty="0" err="1" smtClean="0"/>
                        <a:t>Pb</a:t>
                      </a:r>
                      <a:r>
                        <a:rPr lang="da-DK" sz="1800" kern="1200" dirty="0" smtClean="0">
                          <a:solidFill>
                            <a:schemeClr val="dk1"/>
                          </a:solidFill>
                          <a:latin typeface="+mn-lt"/>
                          <a:ea typeface="+mn-ea"/>
                          <a:cs typeface="+mn-cs"/>
                        </a:rPr>
                        <a:t>(82,208) </a:t>
                      </a:r>
                      <a:endParaRPr lang="en-US" dirty="0"/>
                    </a:p>
                  </a:txBody>
                  <a:tcPr/>
                </a:tc>
                <a:tc>
                  <a:txBody>
                    <a:bodyPr/>
                    <a:lstStyle/>
                    <a:p>
                      <a:r>
                        <a:rPr lang="en-US" dirty="0" smtClean="0"/>
                        <a:t>Low energy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with Q-split</a:t>
                      </a:r>
                    </a:p>
                  </a:txBody>
                  <a:tcPr/>
                </a:tc>
                <a:tc>
                  <a:txBody>
                    <a:bodyPr/>
                    <a:lstStyle/>
                    <a:p>
                      <a:r>
                        <a:rPr lang="en-US" dirty="0" smtClean="0"/>
                        <a:t>T2, T4 and T6</a:t>
                      </a:r>
                      <a:endParaRPr lang="en-US" dirty="0"/>
                    </a:p>
                  </a:txBody>
                  <a:tcPr/>
                </a:tc>
              </a:tr>
              <a:tr h="513779">
                <a:tc>
                  <a:txBody>
                    <a:bodyPr/>
                    <a:lstStyle/>
                    <a:p>
                      <a:pPr algn="ctr"/>
                      <a:r>
                        <a:rPr lang="en-US" dirty="0" smtClean="0"/>
                        <a:t>2007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Pb</a:t>
                      </a:r>
                      <a:r>
                        <a:rPr lang="da-DK" sz="1800" kern="1200" dirty="0" smtClean="0">
                          <a:solidFill>
                            <a:schemeClr val="dk1"/>
                          </a:solidFill>
                          <a:latin typeface="+mn-lt"/>
                          <a:ea typeface="+mn-ea"/>
                          <a:cs typeface="+mn-cs"/>
                        </a:rPr>
                        <a:t>(82,208)</a:t>
                      </a:r>
                      <a:r>
                        <a:rPr lang="da-DK" sz="1800" kern="1200" baseline="0" dirty="0" smtClean="0">
                          <a:solidFill>
                            <a:schemeClr val="dk1"/>
                          </a:solidFill>
                          <a:latin typeface="+mn-lt"/>
                          <a:ea typeface="+mn-ea"/>
                          <a:cs typeface="+mn-cs"/>
                        </a:rPr>
                        <a: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 energy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No Q-split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T2, T4 and T6</a:t>
                      </a:r>
                    </a:p>
                  </a:txBody>
                  <a:tcPr/>
                </a:tc>
              </a:tr>
              <a:tr h="513779">
                <a:tc>
                  <a:txBody>
                    <a:bodyPr/>
                    <a:lstStyle/>
                    <a:p>
                      <a:pPr algn="ctr"/>
                      <a:r>
                        <a:rPr lang="en-US" dirty="0" smtClean="0"/>
                        <a:t>2010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Pb</a:t>
                      </a:r>
                      <a:r>
                        <a:rPr lang="da-DK" sz="1800" kern="1200" dirty="0" smtClean="0">
                          <a:solidFill>
                            <a:schemeClr val="dk1"/>
                          </a:solidFill>
                          <a:latin typeface="+mn-lt"/>
                          <a:ea typeface="+mn-ea"/>
                          <a:cs typeface="+mn-cs"/>
                        </a:rPr>
                        <a:t>(82,208)</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kern="1200" dirty="0" smtClean="0">
                          <a:solidFill>
                            <a:schemeClr val="dk1"/>
                          </a:solidFill>
                          <a:latin typeface="+mn-lt"/>
                          <a:ea typeface="+mn-ea"/>
                          <a:cs typeface="+mn-cs"/>
                        </a:rPr>
                        <a:t>  80    </a:t>
                      </a:r>
                      <a:r>
                        <a:rPr lang="da-DK" sz="1800" kern="1200" dirty="0" smtClean="0">
                          <a:solidFill>
                            <a:schemeClr val="dk1"/>
                          </a:solidFill>
                          <a:latin typeface="+mn-lt"/>
                          <a:ea typeface="+mn-ea"/>
                          <a:cs typeface="+mn-cs"/>
                        </a:rPr>
                        <a:t>GeV/u [202.93 GeV/c</a:t>
                      </a:r>
                      <a:r>
                        <a:rPr lang="da-DK" sz="1800" kern="1200" dirty="0" smtClean="0">
                          <a:solidFill>
                            <a:schemeClr val="dk1"/>
                          </a:solidFill>
                          <a:latin typeface="+mn-lt"/>
                          <a:ea typeface="+mn-ea"/>
                          <a:cs typeface="+mn-cs"/>
                        </a:rPr>
                        <a:t>]</a:t>
                      </a:r>
                      <a:endParaRPr lang="da-DK"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800" kern="1200" dirty="0" smtClean="0">
                          <a:solidFill>
                            <a:schemeClr val="dk1"/>
                          </a:solidFill>
                          <a:latin typeface="+mn-lt"/>
                          <a:ea typeface="+mn-ea"/>
                          <a:cs typeface="+mn-cs"/>
                        </a:rPr>
                        <a:t>  </a:t>
                      </a:r>
                      <a:r>
                        <a:rPr lang="da-DK" sz="1800" kern="1200" smtClean="0">
                          <a:solidFill>
                            <a:schemeClr val="dk1"/>
                          </a:solidFill>
                          <a:latin typeface="+mn-lt"/>
                          <a:ea typeface="+mn-ea"/>
                          <a:cs typeface="+mn-cs"/>
                        </a:rPr>
                        <a:t>13    GeV/u [  32.98 </a:t>
                      </a:r>
                      <a:r>
                        <a:rPr lang="da-DK" sz="1800" kern="1200" dirty="0" smtClean="0">
                          <a:solidFill>
                            <a:schemeClr val="dk1"/>
                          </a:solidFill>
                          <a:latin typeface="+mn-lt"/>
                          <a:ea typeface="+mn-ea"/>
                          <a:cs typeface="+mn-cs"/>
                        </a:rPr>
                        <a:t>GeV/c] </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No Q-split</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T2</a:t>
                      </a:r>
                      <a:r>
                        <a:rPr lang="en-US" baseline="0" dirty="0" smtClean="0"/>
                        <a:t> (Only NA61) </a:t>
                      </a:r>
                      <a:endParaRPr lang="en-US" dirty="0" smtClean="0"/>
                    </a:p>
                  </a:txBody>
                  <a:tcPr/>
                </a:tc>
              </a:tr>
              <a:tr h="513779">
                <a:tc>
                  <a:txBody>
                    <a:bodyPr/>
                    <a:lstStyle/>
                    <a:p>
                      <a:pPr algn="ctr"/>
                      <a:r>
                        <a:rPr lang="en-US" dirty="0" smtClean="0"/>
                        <a:t>2011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Pb</a:t>
                      </a:r>
                      <a:r>
                        <a:rPr lang="da-DK" sz="1800" kern="1200" dirty="0" smtClean="0">
                          <a:solidFill>
                            <a:schemeClr val="dk1"/>
                          </a:solidFill>
                          <a:latin typeface="+mn-lt"/>
                          <a:ea typeface="+mn-ea"/>
                          <a:cs typeface="+mn-cs"/>
                        </a:rPr>
                        <a:t>(82,208)</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kern="1200" dirty="0" smtClean="0">
                          <a:solidFill>
                            <a:schemeClr val="dk1"/>
                          </a:solidFill>
                          <a:latin typeface="+mn-lt"/>
                          <a:ea typeface="+mn-ea"/>
                          <a:cs typeface="+mn-cs"/>
                        </a:rPr>
                        <a:t>157.7 GeV/u [400.00 GeV/c]</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kern="1200" dirty="0" smtClean="0">
                          <a:solidFill>
                            <a:schemeClr val="dk1"/>
                          </a:solidFill>
                          <a:latin typeface="+mn-lt"/>
                          <a:ea typeface="+mn-ea"/>
                          <a:cs typeface="+mn-cs"/>
                        </a:rPr>
                        <a:t>  80  </a:t>
                      </a:r>
                      <a:r>
                        <a:rPr lang="da-DK" sz="1100" kern="1200" dirty="0" smtClean="0">
                          <a:solidFill>
                            <a:schemeClr val="dk1"/>
                          </a:solidFill>
                          <a:latin typeface="+mn-lt"/>
                          <a:ea typeface="+mn-ea"/>
                          <a:cs typeface="+mn-cs"/>
                        </a:rPr>
                        <a:t>    </a:t>
                      </a:r>
                      <a:r>
                        <a:rPr lang="da-DK" sz="1800" kern="1200" dirty="0" smtClean="0">
                          <a:solidFill>
                            <a:schemeClr val="dk1"/>
                          </a:solidFill>
                          <a:latin typeface="+mn-lt"/>
                          <a:ea typeface="+mn-ea"/>
                          <a:cs typeface="+mn-cs"/>
                        </a:rPr>
                        <a:t>GeV/u [202.93 GeV/c]</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kern="1200" dirty="0" smtClean="0">
                          <a:solidFill>
                            <a:schemeClr val="dk1"/>
                          </a:solidFill>
                          <a:latin typeface="+mn-lt"/>
                          <a:ea typeface="+mn-ea"/>
                          <a:cs typeface="+mn-cs"/>
                        </a:rPr>
                        <a:t>  40  </a:t>
                      </a:r>
                      <a:r>
                        <a:rPr lang="da-DK" sz="1100" kern="1200" dirty="0" smtClean="0">
                          <a:solidFill>
                            <a:schemeClr val="dk1"/>
                          </a:solidFill>
                          <a:latin typeface="+mn-lt"/>
                          <a:ea typeface="+mn-ea"/>
                          <a:cs typeface="+mn-cs"/>
                        </a:rPr>
                        <a:t>    </a:t>
                      </a:r>
                      <a:r>
                        <a:rPr lang="da-DK" sz="1800" kern="1200" dirty="0" smtClean="0">
                          <a:solidFill>
                            <a:schemeClr val="dk1"/>
                          </a:solidFill>
                          <a:latin typeface="+mn-lt"/>
                          <a:ea typeface="+mn-ea"/>
                          <a:cs typeface="+mn-cs"/>
                        </a:rPr>
                        <a:t>GeV/u [101.46 GeV/c] </a:t>
                      </a:r>
                      <a:endParaRPr lang="en-US" dirty="0" smtClean="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No Q-split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T2</a:t>
                      </a:r>
                      <a:r>
                        <a:rPr lang="en-US" baseline="0" dirty="0" smtClean="0"/>
                        <a:t> (Only NA61) </a:t>
                      </a:r>
                      <a:endParaRPr lang="en-US" dirty="0" smtClean="0"/>
                    </a:p>
                  </a:txBody>
                  <a:tcPr/>
                </a:tc>
              </a:tr>
            </a:tbl>
          </a:graphicData>
        </a:graphic>
      </p:graphicFrame>
      <p:sp>
        <p:nvSpPr>
          <p:cNvPr id="8" name="TextBox 7"/>
          <p:cNvSpPr txBox="1"/>
          <p:nvPr/>
        </p:nvSpPr>
        <p:spPr>
          <a:xfrm>
            <a:off x="821934" y="4767205"/>
            <a:ext cx="5718873" cy="1477328"/>
          </a:xfrm>
          <a:prstGeom prst="rect">
            <a:avLst/>
          </a:prstGeom>
          <a:noFill/>
        </p:spPr>
        <p:txBody>
          <a:bodyPr wrap="none" rtlCol="0">
            <a:spAutoFit/>
          </a:bodyPr>
          <a:lstStyle/>
          <a:p>
            <a:r>
              <a:rPr lang="en-GB" dirty="0" smtClean="0"/>
              <a:t> </a:t>
            </a:r>
            <a:endParaRPr lang="en-US" dirty="0" smtClean="0"/>
          </a:p>
          <a:p>
            <a:r>
              <a:rPr lang="en-GB" dirty="0" smtClean="0"/>
              <a:t>Reports from NA61/SHINE:</a:t>
            </a:r>
          </a:p>
          <a:p>
            <a:r>
              <a:rPr lang="en-GB" u="sng" dirty="0" smtClean="0">
                <a:hlinkClick r:id="rId3"/>
              </a:rPr>
              <a:t>http://indico.cern.ch/conferenceDisplay.py?confId=121442</a:t>
            </a:r>
            <a:endParaRPr lang="en-GB" u="sng" dirty="0" smtClean="0"/>
          </a:p>
          <a:p>
            <a:endParaRPr lang="en-US" dirty="0" smtClean="0"/>
          </a:p>
          <a:p>
            <a:r>
              <a:rPr lang="en-US" dirty="0" smtClean="0"/>
              <a:t>* NA61/SHINE take first </a:t>
            </a:r>
            <a:r>
              <a:rPr lang="en-US" dirty="0" smtClean="0"/>
              <a:t>measurements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TT20 schematic</a:t>
            </a:r>
            <a:endParaRPr lang="en-US"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3</a:t>
            </a:fld>
            <a:endParaRPr lang="en-US"/>
          </a:p>
        </p:txBody>
      </p:sp>
      <p:pic>
        <p:nvPicPr>
          <p:cNvPr id="5" name="Picture 4"/>
          <p:cNvPicPr/>
          <p:nvPr/>
        </p:nvPicPr>
        <p:blipFill>
          <a:blip r:embed="rId2" cstate="print"/>
          <a:srcRect/>
          <a:stretch>
            <a:fillRect/>
          </a:stretch>
        </p:blipFill>
        <p:spPr bwMode="auto">
          <a:xfrm>
            <a:off x="935505" y="2190722"/>
            <a:ext cx="3060580" cy="3950898"/>
          </a:xfrm>
          <a:prstGeom prst="rect">
            <a:avLst/>
          </a:prstGeom>
          <a:noFill/>
          <a:ln w="9525">
            <a:noFill/>
            <a:miter lim="800000"/>
            <a:headEnd/>
            <a:tailEnd/>
          </a:ln>
        </p:spPr>
      </p:pic>
      <p:grpSp>
        <p:nvGrpSpPr>
          <p:cNvPr id="3" name="Group 1"/>
          <p:cNvGrpSpPr>
            <a:grpSpLocks/>
          </p:cNvGrpSpPr>
          <p:nvPr/>
        </p:nvGrpSpPr>
        <p:grpSpPr bwMode="auto">
          <a:xfrm>
            <a:off x="5102932" y="2116691"/>
            <a:ext cx="3455704" cy="4024313"/>
            <a:chOff x="1486" y="5394"/>
            <a:chExt cx="6001" cy="6778"/>
          </a:xfrm>
        </p:grpSpPr>
        <p:sp>
          <p:nvSpPr>
            <p:cNvPr id="3074" name="Line 2"/>
            <p:cNvSpPr>
              <a:spLocks noChangeShapeType="1"/>
            </p:cNvSpPr>
            <p:nvPr/>
          </p:nvSpPr>
          <p:spPr bwMode="auto">
            <a:xfrm flipV="1">
              <a:off x="1596" y="5799"/>
              <a:ext cx="2989" cy="3755"/>
            </a:xfrm>
            <a:prstGeom prst="line">
              <a:avLst/>
            </a:prstGeom>
            <a:noFill/>
            <a:ln w="38100">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 name="Line 3"/>
            <p:cNvSpPr>
              <a:spLocks noChangeShapeType="1"/>
            </p:cNvSpPr>
            <p:nvPr/>
          </p:nvSpPr>
          <p:spPr bwMode="auto">
            <a:xfrm flipV="1">
              <a:off x="1596" y="5799"/>
              <a:ext cx="2989" cy="376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6" name="Line 4"/>
            <p:cNvSpPr>
              <a:spLocks noChangeShapeType="1"/>
            </p:cNvSpPr>
            <p:nvPr/>
          </p:nvSpPr>
          <p:spPr bwMode="auto">
            <a:xfrm flipV="1">
              <a:off x="1596" y="5799"/>
              <a:ext cx="1450" cy="289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7" name="Line 5"/>
            <p:cNvSpPr>
              <a:spLocks noChangeShapeType="1"/>
            </p:cNvSpPr>
            <p:nvPr/>
          </p:nvSpPr>
          <p:spPr bwMode="auto">
            <a:xfrm flipV="1">
              <a:off x="1486" y="9900"/>
              <a:ext cx="21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Line 6"/>
            <p:cNvSpPr>
              <a:spLocks noChangeShapeType="1"/>
            </p:cNvSpPr>
            <p:nvPr/>
          </p:nvSpPr>
          <p:spPr bwMode="auto">
            <a:xfrm flipV="1">
              <a:off x="1492" y="9553"/>
              <a:ext cx="21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7"/>
            <p:cNvSpPr>
              <a:spLocks noChangeShapeType="1"/>
            </p:cNvSpPr>
            <p:nvPr/>
          </p:nvSpPr>
          <p:spPr bwMode="auto">
            <a:xfrm flipV="1">
              <a:off x="1492" y="9047"/>
              <a:ext cx="2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Line 8"/>
            <p:cNvSpPr>
              <a:spLocks noChangeShapeType="1"/>
            </p:cNvSpPr>
            <p:nvPr/>
          </p:nvSpPr>
          <p:spPr bwMode="auto">
            <a:xfrm flipV="1">
              <a:off x="1492" y="8689"/>
              <a:ext cx="2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flipV="1">
              <a:off x="1596" y="9554"/>
              <a:ext cx="0" cy="2618"/>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Line 10"/>
            <p:cNvSpPr>
              <a:spLocks noChangeShapeType="1"/>
            </p:cNvSpPr>
            <p:nvPr/>
          </p:nvSpPr>
          <p:spPr bwMode="auto">
            <a:xfrm flipH="1" flipV="1">
              <a:off x="1801" y="10919"/>
              <a:ext cx="812" cy="90"/>
            </a:xfrm>
            <a:prstGeom prst="line">
              <a:avLst/>
            </a:prstGeom>
            <a:noFill/>
            <a:ln w="38100" cmpd="dbl">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3" name="Line 11"/>
            <p:cNvSpPr>
              <a:spLocks noChangeShapeType="1"/>
            </p:cNvSpPr>
            <p:nvPr/>
          </p:nvSpPr>
          <p:spPr bwMode="auto">
            <a:xfrm flipV="1">
              <a:off x="1596" y="8696"/>
              <a:ext cx="0" cy="858"/>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Line 12"/>
            <p:cNvSpPr>
              <a:spLocks noChangeShapeType="1"/>
            </p:cNvSpPr>
            <p:nvPr/>
          </p:nvSpPr>
          <p:spPr bwMode="auto">
            <a:xfrm flipH="1" flipV="1">
              <a:off x="1736" y="9177"/>
              <a:ext cx="812" cy="90"/>
            </a:xfrm>
            <a:prstGeom prst="line">
              <a:avLst/>
            </a:prstGeom>
            <a:noFill/>
            <a:ln w="38100" cmpd="dbl">
              <a:solidFill>
                <a:srgbClr val="FF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5" name="Line 13"/>
            <p:cNvSpPr>
              <a:spLocks noChangeShapeType="1"/>
            </p:cNvSpPr>
            <p:nvPr/>
          </p:nvSpPr>
          <p:spPr bwMode="auto">
            <a:xfrm>
              <a:off x="1747" y="9177"/>
              <a:ext cx="812" cy="9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3086" name="Line 14"/>
            <p:cNvSpPr>
              <a:spLocks noChangeShapeType="1"/>
            </p:cNvSpPr>
            <p:nvPr/>
          </p:nvSpPr>
          <p:spPr bwMode="auto">
            <a:xfrm flipH="1" flipV="1">
              <a:off x="3371" y="7684"/>
              <a:ext cx="812" cy="89"/>
            </a:xfrm>
            <a:prstGeom prst="line">
              <a:avLst/>
            </a:prstGeom>
            <a:noFill/>
            <a:ln w="38100" cmpd="dbl">
              <a:solidFill>
                <a:srgbClr val="00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7" name="Line 15"/>
            <p:cNvSpPr>
              <a:spLocks noChangeShapeType="1"/>
            </p:cNvSpPr>
            <p:nvPr/>
          </p:nvSpPr>
          <p:spPr bwMode="auto">
            <a:xfrm>
              <a:off x="1801" y="10919"/>
              <a:ext cx="812" cy="9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3088" name="Line 16"/>
            <p:cNvSpPr>
              <a:spLocks noChangeShapeType="1"/>
            </p:cNvSpPr>
            <p:nvPr/>
          </p:nvSpPr>
          <p:spPr bwMode="auto">
            <a:xfrm flipH="1" flipV="1">
              <a:off x="3372" y="7684"/>
              <a:ext cx="811" cy="8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3089" name="Group 17"/>
            <p:cNvGrpSpPr>
              <a:grpSpLocks/>
            </p:cNvGrpSpPr>
            <p:nvPr/>
          </p:nvGrpSpPr>
          <p:grpSpPr bwMode="auto">
            <a:xfrm>
              <a:off x="2621" y="6984"/>
              <a:ext cx="281" cy="53"/>
              <a:chOff x="3641" y="3070"/>
              <a:chExt cx="1125" cy="120"/>
            </a:xfrm>
          </p:grpSpPr>
          <p:sp>
            <p:nvSpPr>
              <p:cNvPr id="3090" name="Line 18"/>
              <p:cNvSpPr>
                <a:spLocks noChangeShapeType="1"/>
              </p:cNvSpPr>
              <p:nvPr/>
            </p:nvSpPr>
            <p:spPr bwMode="auto">
              <a:xfrm flipH="1" flipV="1">
                <a:off x="3641" y="3070"/>
                <a:ext cx="1125" cy="120"/>
              </a:xfrm>
              <a:prstGeom prst="line">
                <a:avLst/>
              </a:prstGeom>
              <a:noFill/>
              <a:ln w="38100" cmpd="dbl">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1" name="Line 19"/>
              <p:cNvSpPr>
                <a:spLocks noChangeShapeType="1"/>
              </p:cNvSpPr>
              <p:nvPr/>
            </p:nvSpPr>
            <p:spPr bwMode="auto">
              <a:xfrm flipH="1" flipV="1">
                <a:off x="3642" y="3070"/>
                <a:ext cx="1124" cy="1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3092" name="Line 20"/>
            <p:cNvSpPr>
              <a:spLocks noChangeShapeType="1"/>
            </p:cNvSpPr>
            <p:nvPr/>
          </p:nvSpPr>
          <p:spPr bwMode="auto">
            <a:xfrm flipV="1">
              <a:off x="1596" y="5792"/>
              <a:ext cx="1450" cy="2897"/>
            </a:xfrm>
            <a:prstGeom prst="line">
              <a:avLst/>
            </a:prstGeom>
            <a:noFill/>
            <a:ln w="38100" cmpd="dbl">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3" name="Line 21"/>
            <p:cNvSpPr>
              <a:spLocks noChangeShapeType="1"/>
            </p:cNvSpPr>
            <p:nvPr/>
          </p:nvSpPr>
          <p:spPr bwMode="auto">
            <a:xfrm flipH="1" flipV="1">
              <a:off x="1684" y="6515"/>
              <a:ext cx="314" cy="34"/>
            </a:xfrm>
            <a:prstGeom prst="line">
              <a:avLst/>
            </a:prstGeom>
            <a:noFill/>
            <a:ln w="38100" cmpd="dbl">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4" name="Line 22"/>
            <p:cNvSpPr>
              <a:spLocks noChangeShapeType="1"/>
            </p:cNvSpPr>
            <p:nvPr/>
          </p:nvSpPr>
          <p:spPr bwMode="auto">
            <a:xfrm flipH="1">
              <a:off x="1790" y="9801"/>
              <a:ext cx="1982" cy="9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5" name="Line 23"/>
            <p:cNvSpPr>
              <a:spLocks noChangeShapeType="1"/>
            </p:cNvSpPr>
            <p:nvPr/>
          </p:nvSpPr>
          <p:spPr bwMode="auto">
            <a:xfrm flipH="1" flipV="1">
              <a:off x="1790" y="9563"/>
              <a:ext cx="2003" cy="2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6" name="Line 24"/>
            <p:cNvSpPr>
              <a:spLocks noChangeShapeType="1"/>
            </p:cNvSpPr>
            <p:nvPr/>
          </p:nvSpPr>
          <p:spPr bwMode="auto">
            <a:xfrm flipH="1">
              <a:off x="1790" y="8378"/>
              <a:ext cx="2144" cy="66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7" name="Line 25"/>
            <p:cNvSpPr>
              <a:spLocks noChangeShapeType="1"/>
            </p:cNvSpPr>
            <p:nvPr/>
          </p:nvSpPr>
          <p:spPr bwMode="auto">
            <a:xfrm flipH="1">
              <a:off x="1790" y="8378"/>
              <a:ext cx="2144" cy="31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8" name="Line 26"/>
            <p:cNvSpPr>
              <a:spLocks noChangeShapeType="1"/>
            </p:cNvSpPr>
            <p:nvPr/>
          </p:nvSpPr>
          <p:spPr bwMode="auto">
            <a:xfrm flipV="1">
              <a:off x="1596" y="5786"/>
              <a:ext cx="0" cy="638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9" name="Text Box 27"/>
            <p:cNvSpPr txBox="1">
              <a:spLocks noChangeArrowheads="1"/>
            </p:cNvSpPr>
            <p:nvPr/>
          </p:nvSpPr>
          <p:spPr bwMode="auto">
            <a:xfrm>
              <a:off x="1906" y="6307"/>
              <a:ext cx="942"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3"/>
                </a:rPr>
                <a:t>TT23</a:t>
              </a:r>
              <a:endParaRPr kumimoji="0" lang="en-US" sz="1800" b="0" i="0" u="none" strike="noStrike" cap="none" normalizeH="0" baseline="0" smtClean="0">
                <a:ln>
                  <a:noFill/>
                </a:ln>
                <a:solidFill>
                  <a:schemeClr val="tx1"/>
                </a:solidFill>
                <a:effectLst/>
                <a:latin typeface="Arial" pitchFamily="34" charset="0"/>
              </a:endParaRPr>
            </a:p>
          </p:txBody>
        </p:sp>
        <p:sp>
          <p:nvSpPr>
            <p:cNvPr id="3100" name="Text Box 28"/>
            <p:cNvSpPr txBox="1">
              <a:spLocks noChangeArrowheads="1"/>
            </p:cNvSpPr>
            <p:nvPr/>
          </p:nvSpPr>
          <p:spPr bwMode="auto">
            <a:xfrm>
              <a:off x="3934" y="8084"/>
              <a:ext cx="3553" cy="15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SPLITTER 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Entry at MSSB.220441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Stop  at MSSB.220460</a:t>
              </a:r>
              <a:endParaRPr kumimoji="0" lang="en-US" sz="1800" b="0" i="0" u="none" strike="noStrike" cap="none" normalizeH="0" baseline="0" dirty="0" smtClean="0">
                <a:ln>
                  <a:noFill/>
                </a:ln>
                <a:solidFill>
                  <a:schemeClr val="tx1"/>
                </a:solidFill>
                <a:effectLst/>
                <a:latin typeface="Arial" pitchFamily="34" charset="0"/>
              </a:endParaRPr>
            </a:p>
          </p:txBody>
        </p:sp>
        <p:sp>
          <p:nvSpPr>
            <p:cNvPr id="3101" name="Text Box 29"/>
            <p:cNvSpPr txBox="1">
              <a:spLocks noChangeArrowheads="1"/>
            </p:cNvSpPr>
            <p:nvPr/>
          </p:nvSpPr>
          <p:spPr bwMode="auto">
            <a:xfrm>
              <a:off x="2667" y="10836"/>
              <a:ext cx="818" cy="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4"/>
                </a:rPr>
                <a:t>TT21</a:t>
              </a:r>
              <a:endParaRPr kumimoji="0" lang="en-US" sz="1800" b="0" i="0" u="none" strike="noStrike" cap="none" normalizeH="0" baseline="0" smtClean="0">
                <a:ln>
                  <a:noFill/>
                </a:ln>
                <a:solidFill>
                  <a:schemeClr val="tx1"/>
                </a:solidFill>
                <a:effectLst/>
                <a:latin typeface="Arial" pitchFamily="34" charset="0"/>
              </a:endParaRPr>
            </a:p>
          </p:txBody>
        </p:sp>
        <p:sp>
          <p:nvSpPr>
            <p:cNvPr id="3102" name="Text Box 30"/>
            <p:cNvSpPr txBox="1">
              <a:spLocks noChangeArrowheads="1"/>
            </p:cNvSpPr>
            <p:nvPr/>
          </p:nvSpPr>
          <p:spPr bwMode="auto">
            <a:xfrm>
              <a:off x="4151" y="7617"/>
              <a:ext cx="848" cy="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5"/>
                </a:rPr>
                <a:t>TT25</a:t>
              </a:r>
              <a:endParaRPr kumimoji="0" lang="en-US" sz="1800" b="0" i="0" u="none" strike="noStrike" cap="none" normalizeH="0" baseline="0" smtClean="0">
                <a:ln>
                  <a:noFill/>
                </a:ln>
                <a:solidFill>
                  <a:schemeClr val="tx1"/>
                </a:solidFill>
                <a:effectLst/>
                <a:latin typeface="Arial" pitchFamily="34" charset="0"/>
              </a:endParaRPr>
            </a:p>
          </p:txBody>
        </p:sp>
        <p:sp>
          <p:nvSpPr>
            <p:cNvPr id="3103" name="Text Box 31"/>
            <p:cNvSpPr txBox="1">
              <a:spLocks noChangeArrowheads="1"/>
            </p:cNvSpPr>
            <p:nvPr/>
          </p:nvSpPr>
          <p:spPr bwMode="auto">
            <a:xfrm>
              <a:off x="2776" y="6924"/>
              <a:ext cx="870" cy="3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6"/>
                </a:rPr>
                <a:t>TT24</a:t>
              </a:r>
              <a:endParaRPr kumimoji="0" lang="en-US" sz="1800" b="0" i="0" u="none" strike="noStrike" cap="none" normalizeH="0" baseline="0" smtClean="0">
                <a:ln>
                  <a:noFill/>
                </a:ln>
                <a:solidFill>
                  <a:schemeClr val="tx1"/>
                </a:solidFill>
                <a:effectLst/>
                <a:latin typeface="Arial" pitchFamily="34" charset="0"/>
              </a:endParaRPr>
            </a:p>
          </p:txBody>
        </p:sp>
        <p:sp>
          <p:nvSpPr>
            <p:cNvPr id="3104" name="Text Box 32"/>
            <p:cNvSpPr txBox="1">
              <a:spLocks noChangeArrowheads="1"/>
            </p:cNvSpPr>
            <p:nvPr/>
          </p:nvSpPr>
          <p:spPr bwMode="auto">
            <a:xfrm>
              <a:off x="3793" y="9801"/>
              <a:ext cx="3533" cy="1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SPLITTER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Entry at MSSB.211713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Stop  at BTV.211743</a:t>
              </a:r>
              <a:endParaRPr kumimoji="0" lang="en-US" sz="1800" b="0" i="0" u="none" strike="noStrike" cap="none" normalizeH="0" baseline="0" dirty="0" smtClean="0">
                <a:ln>
                  <a:noFill/>
                </a:ln>
                <a:solidFill>
                  <a:schemeClr val="tx1"/>
                </a:solidFill>
                <a:effectLst/>
                <a:latin typeface="Arial" pitchFamily="34" charset="0"/>
              </a:endParaRPr>
            </a:p>
          </p:txBody>
        </p:sp>
        <p:sp>
          <p:nvSpPr>
            <p:cNvPr id="3105" name="Text Box 33"/>
            <p:cNvSpPr txBox="1">
              <a:spLocks noChangeArrowheads="1"/>
            </p:cNvSpPr>
            <p:nvPr/>
          </p:nvSpPr>
          <p:spPr bwMode="auto">
            <a:xfrm>
              <a:off x="2884" y="5394"/>
              <a:ext cx="671" cy="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T4</a:t>
              </a:r>
              <a:endParaRPr kumimoji="0" lang="en-US" sz="1800" b="0" i="0" u="none" strike="noStrike" cap="none" normalizeH="0" baseline="0" smtClean="0">
                <a:ln>
                  <a:noFill/>
                </a:ln>
                <a:solidFill>
                  <a:schemeClr val="tx1"/>
                </a:solidFill>
                <a:effectLst/>
                <a:latin typeface="Arial" pitchFamily="34" charset="0"/>
              </a:endParaRPr>
            </a:p>
          </p:txBody>
        </p:sp>
        <p:sp>
          <p:nvSpPr>
            <p:cNvPr id="3106" name="Text Box 34"/>
            <p:cNvSpPr txBox="1">
              <a:spLocks noChangeArrowheads="1"/>
            </p:cNvSpPr>
            <p:nvPr/>
          </p:nvSpPr>
          <p:spPr bwMode="auto">
            <a:xfrm>
              <a:off x="4497" y="5402"/>
              <a:ext cx="638"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T6</a:t>
              </a:r>
              <a:endParaRPr kumimoji="0" lang="en-US" sz="1800" b="0" i="0" u="none" strike="noStrike" cap="none" normalizeH="0" baseline="0" smtClean="0">
                <a:ln>
                  <a:noFill/>
                </a:ln>
                <a:solidFill>
                  <a:schemeClr val="tx1"/>
                </a:solidFill>
                <a:effectLst/>
                <a:latin typeface="Arial" pitchFamily="34" charset="0"/>
              </a:endParaRPr>
            </a:p>
          </p:txBody>
        </p:sp>
        <p:sp>
          <p:nvSpPr>
            <p:cNvPr id="3107" name="Text Box 35"/>
            <p:cNvSpPr txBox="1">
              <a:spLocks noChangeArrowheads="1"/>
            </p:cNvSpPr>
            <p:nvPr/>
          </p:nvSpPr>
          <p:spPr bwMode="auto">
            <a:xfrm>
              <a:off x="1492" y="5402"/>
              <a:ext cx="671" cy="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T2</a:t>
              </a:r>
              <a:endParaRPr kumimoji="0" lang="en-US" sz="1800" b="0" i="0" u="none" strike="noStrike" cap="none" normalizeH="0" baseline="0" smtClean="0">
                <a:ln>
                  <a:noFill/>
                </a:ln>
                <a:solidFill>
                  <a:schemeClr val="tx1"/>
                </a:solidFill>
                <a:effectLst/>
                <a:latin typeface="Arial" pitchFamily="34" charset="0"/>
              </a:endParaRPr>
            </a:p>
          </p:txBody>
        </p:sp>
        <p:grpSp>
          <p:nvGrpSpPr>
            <p:cNvPr id="3108" name="Group 36"/>
            <p:cNvGrpSpPr>
              <a:grpSpLocks/>
            </p:cNvGrpSpPr>
            <p:nvPr/>
          </p:nvGrpSpPr>
          <p:grpSpPr bwMode="auto">
            <a:xfrm>
              <a:off x="2651" y="9099"/>
              <a:ext cx="1267" cy="668"/>
              <a:chOff x="2651" y="9099"/>
              <a:chExt cx="1267" cy="668"/>
            </a:xfrm>
          </p:grpSpPr>
          <p:sp>
            <p:nvSpPr>
              <p:cNvPr id="3109" name="Text Box 37"/>
              <p:cNvSpPr txBox="1">
                <a:spLocks noChangeArrowheads="1"/>
              </p:cNvSpPr>
              <p:nvPr/>
            </p:nvSpPr>
            <p:spPr bwMode="auto">
              <a:xfrm>
                <a:off x="2658" y="9113"/>
                <a:ext cx="827"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TT22</a:t>
                </a:r>
                <a:endParaRPr kumimoji="0" lang="en-US" sz="1800" b="0" i="0" u="none" strike="noStrike" cap="none" normalizeH="0" baseline="0" dirty="0" smtClean="0">
                  <a:ln>
                    <a:noFill/>
                  </a:ln>
                  <a:solidFill>
                    <a:schemeClr val="tx1"/>
                  </a:solidFill>
                  <a:effectLst/>
                  <a:latin typeface="Arial" pitchFamily="34" charset="0"/>
                </a:endParaRPr>
              </a:p>
            </p:txBody>
          </p:sp>
          <p:sp>
            <p:nvSpPr>
              <p:cNvPr id="3110" name="Text Box 38"/>
              <p:cNvSpPr txBox="1">
                <a:spLocks noChangeArrowheads="1"/>
              </p:cNvSpPr>
              <p:nvPr/>
            </p:nvSpPr>
            <p:spPr bwMode="auto">
              <a:xfrm>
                <a:off x="2651" y="9099"/>
                <a:ext cx="1267" cy="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hlinkClick r:id="rId7"/>
                  </a:rPr>
                  <a:t>TT22</a:t>
                </a: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44" name="TextBox 43"/>
          <p:cNvSpPr txBox="1"/>
          <p:nvPr/>
        </p:nvSpPr>
        <p:spPr>
          <a:xfrm>
            <a:off x="1609725" y="1466849"/>
            <a:ext cx="2686050" cy="646331"/>
          </a:xfrm>
          <a:prstGeom prst="rect">
            <a:avLst/>
          </a:prstGeom>
          <a:noFill/>
        </p:spPr>
        <p:txBody>
          <a:bodyPr wrap="square" rtlCol="0">
            <a:spAutoFit/>
          </a:bodyPr>
          <a:lstStyle/>
          <a:p>
            <a:r>
              <a:rPr lang="en-US" dirty="0" smtClean="0"/>
              <a:t>The targets T2, T4 and T6 are in this building</a:t>
            </a:r>
            <a:endParaRPr lang="en-US" dirty="0"/>
          </a:p>
        </p:txBody>
      </p:sp>
      <p:cxnSp>
        <p:nvCxnSpPr>
          <p:cNvPr id="46" name="Straight Arrow Connector 45"/>
          <p:cNvCxnSpPr/>
          <p:nvPr/>
        </p:nvCxnSpPr>
        <p:spPr>
          <a:xfrm rot="16200000" flipH="1">
            <a:off x="1828801" y="2486023"/>
            <a:ext cx="1343025" cy="485777"/>
          </a:xfrm>
          <a:prstGeom prst="straightConnector1">
            <a:avLst/>
          </a:prstGeom>
          <a:ln w="381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target</a:t>
            </a:r>
            <a:endParaRPr lang="en-US" dirty="0"/>
          </a:p>
        </p:txBody>
      </p:sp>
      <p:sp>
        <p:nvSpPr>
          <p:cNvPr id="6" name="Slide Number Placeholder 5"/>
          <p:cNvSpPr>
            <a:spLocks noGrp="1"/>
          </p:cNvSpPr>
          <p:nvPr>
            <p:ph type="sldNum" sz="quarter" idx="12"/>
          </p:nvPr>
        </p:nvSpPr>
        <p:spPr>
          <a:xfrm>
            <a:off x="1857375" y="5794375"/>
            <a:ext cx="3562350" cy="365125"/>
          </a:xfrm>
        </p:spPr>
        <p:txBody>
          <a:bodyPr/>
          <a:lstStyle/>
          <a:p>
            <a:pPr algn="l"/>
            <a:r>
              <a:rPr lang="en-US" sz="1400" dirty="0" smtClean="0">
                <a:solidFill>
                  <a:schemeClr val="tx1"/>
                </a:solidFill>
                <a:latin typeface="Times New Roman" pitchFamily="18" charset="0"/>
                <a:cs typeface="Times New Roman" pitchFamily="18" charset="0"/>
              </a:rPr>
              <a:t>Picture is courtesy of   I. Efthymiopoulos</a:t>
            </a:r>
            <a:endParaRPr lang="en-US" sz="1400" dirty="0">
              <a:solidFill>
                <a:schemeClr val="tx1"/>
              </a:solidFill>
              <a:latin typeface="Times New Roman" pitchFamily="18" charset="0"/>
              <a:cs typeface="Times New Roman" pitchFamily="18" charset="0"/>
            </a:endParaRPr>
          </a:p>
        </p:txBody>
      </p:sp>
      <p:pic>
        <p:nvPicPr>
          <p:cNvPr id="7" name="Picture 6"/>
          <p:cNvPicPr/>
          <p:nvPr/>
        </p:nvPicPr>
        <p:blipFill>
          <a:blip r:embed="rId2" cstate="print"/>
          <a:srcRect/>
          <a:stretch>
            <a:fillRect/>
          </a:stretch>
        </p:blipFill>
        <p:spPr bwMode="auto">
          <a:xfrm>
            <a:off x="1600200" y="1200150"/>
            <a:ext cx="5943600" cy="4457700"/>
          </a:xfrm>
          <a:prstGeom prst="rect">
            <a:avLst/>
          </a:prstGeom>
          <a:noFill/>
          <a:ln w="9525">
            <a:noFill/>
            <a:miter lim="800000"/>
            <a:headEnd/>
            <a:tailEnd/>
          </a:ln>
        </p:spPr>
      </p:pic>
      <p:sp>
        <p:nvSpPr>
          <p:cNvPr id="5" name="TextBox 4"/>
          <p:cNvSpPr txBox="1"/>
          <p:nvPr/>
        </p:nvSpPr>
        <p:spPr>
          <a:xfrm>
            <a:off x="4591050" y="2400300"/>
            <a:ext cx="2671437" cy="369332"/>
          </a:xfrm>
          <a:prstGeom prst="rect">
            <a:avLst/>
          </a:prstGeom>
          <a:noFill/>
        </p:spPr>
        <p:txBody>
          <a:bodyPr wrap="none" rtlCol="0">
            <a:spAutoFit/>
          </a:bodyPr>
          <a:lstStyle/>
          <a:p>
            <a:r>
              <a:rPr lang="en-US" dirty="0" smtClean="0">
                <a:solidFill>
                  <a:schemeClr val="accent3"/>
                </a:solidFill>
              </a:rPr>
              <a:t>The T2 target is 2mm wide</a:t>
            </a:r>
          </a:p>
        </p:txBody>
      </p:sp>
      <p:cxnSp>
        <p:nvCxnSpPr>
          <p:cNvPr id="9" name="Straight Arrow Connector 8"/>
          <p:cNvCxnSpPr/>
          <p:nvPr/>
        </p:nvCxnSpPr>
        <p:spPr>
          <a:xfrm rot="5400000">
            <a:off x="4129088" y="3005139"/>
            <a:ext cx="1133477" cy="62865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0"/>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5CA0C2C-73A2-4010-A99B-918A450F952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90575"/>
          </a:xfrm>
        </p:spPr>
        <p:txBody>
          <a:bodyPr>
            <a:normAutofit/>
          </a:bodyPr>
          <a:lstStyle/>
          <a:p>
            <a:r>
              <a:rPr lang="en-US" dirty="0" smtClean="0"/>
              <a:t>T2 Target</a:t>
            </a:r>
            <a:endParaRPr lang="en-US" dirty="0"/>
          </a:p>
        </p:txBody>
      </p:sp>
      <p:sp>
        <p:nvSpPr>
          <p:cNvPr id="12" name="Slide Number Placeholder 11"/>
          <p:cNvSpPr>
            <a:spLocks noGrp="1"/>
          </p:cNvSpPr>
          <p:nvPr>
            <p:ph type="sldNum" sz="quarter" idx="12"/>
          </p:nvPr>
        </p:nvSpPr>
        <p:spPr/>
        <p:txBody>
          <a:bodyPr/>
          <a:lstStyle/>
          <a:p>
            <a:fld id="{F5CA0C2C-73A2-4010-A99B-918A450F9526}" type="slidenum">
              <a:rPr lang="en-US" smtClean="0"/>
              <a:pPr/>
              <a:t>5</a:t>
            </a:fld>
            <a:endParaRPr lang="en-US"/>
          </a:p>
        </p:txBody>
      </p:sp>
      <p:pic>
        <p:nvPicPr>
          <p:cNvPr id="1033" name="Picture 9"/>
          <p:cNvPicPr>
            <a:picLocks noChangeAspect="1" noChangeArrowheads="1"/>
          </p:cNvPicPr>
          <p:nvPr/>
        </p:nvPicPr>
        <p:blipFill>
          <a:blip r:embed="rId3" cstate="print"/>
          <a:srcRect/>
          <a:stretch>
            <a:fillRect/>
          </a:stretch>
        </p:blipFill>
        <p:spPr bwMode="auto">
          <a:xfrm>
            <a:off x="28575" y="1783634"/>
            <a:ext cx="9086850" cy="4540965"/>
          </a:xfrm>
          <a:prstGeom prst="rect">
            <a:avLst/>
          </a:prstGeom>
          <a:noFill/>
          <a:ln w="9525">
            <a:noFill/>
            <a:miter lim="800000"/>
            <a:headEnd/>
            <a:tailEnd/>
          </a:ln>
        </p:spPr>
      </p:pic>
      <p:sp>
        <p:nvSpPr>
          <p:cNvPr id="14" name="TextBox 13"/>
          <p:cNvSpPr txBox="1"/>
          <p:nvPr/>
        </p:nvSpPr>
        <p:spPr>
          <a:xfrm>
            <a:off x="3152775" y="1171575"/>
            <a:ext cx="5991225" cy="923330"/>
          </a:xfrm>
          <a:prstGeom prst="rect">
            <a:avLst/>
          </a:prstGeom>
          <a:noFill/>
        </p:spPr>
        <p:txBody>
          <a:bodyPr wrap="square" rtlCol="0">
            <a:spAutoFit/>
          </a:bodyPr>
          <a:lstStyle/>
          <a:p>
            <a:r>
              <a:rPr lang="en-US" dirty="0" smtClean="0"/>
              <a:t>2010 optimization. Before and After.  </a:t>
            </a:r>
            <a:r>
              <a:rPr lang="en-US" b="1" dirty="0" smtClean="0">
                <a:solidFill>
                  <a:schemeClr val="tx2">
                    <a:lumMod val="75000"/>
                  </a:schemeClr>
                </a:solidFill>
              </a:rPr>
              <a:t>NA61 still needs</a:t>
            </a:r>
          </a:p>
          <a:p>
            <a:r>
              <a:rPr lang="en-US" b="1" dirty="0" smtClean="0">
                <a:solidFill>
                  <a:schemeClr val="tx2">
                    <a:lumMod val="75000"/>
                  </a:schemeClr>
                </a:solidFill>
              </a:rPr>
              <a:t>                                                                  doubling of the intensity</a:t>
            </a:r>
          </a:p>
          <a:p>
            <a:r>
              <a:rPr lang="en-US" b="1" dirty="0" smtClean="0">
                <a:solidFill>
                  <a:schemeClr val="tx2">
                    <a:lumMod val="75000"/>
                  </a:schemeClr>
                </a:solidFill>
              </a:rPr>
              <a:t>                                                                  on the T2 target !!!</a:t>
            </a:r>
            <a:endParaRPr lang="en-US" b="1" dirty="0">
              <a:solidFill>
                <a:schemeClr val="tx2">
                  <a:lumMod val="75000"/>
                </a:schemeClr>
              </a:solidFill>
            </a:endParaRPr>
          </a:p>
        </p:txBody>
      </p:sp>
      <p:cxnSp>
        <p:nvCxnSpPr>
          <p:cNvPr id="17" name="Straight Arrow Connector 16"/>
          <p:cNvCxnSpPr/>
          <p:nvPr/>
        </p:nvCxnSpPr>
        <p:spPr>
          <a:xfrm rot="10800000" flipV="1">
            <a:off x="1743078" y="1447799"/>
            <a:ext cx="3552823" cy="3295649"/>
          </a:xfrm>
          <a:prstGeom prst="straightConnector1">
            <a:avLst/>
          </a:prstGeom>
          <a:ln w="25400"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291141" y="2471739"/>
            <a:ext cx="3390896" cy="1400173"/>
          </a:xfrm>
          <a:prstGeom prst="straightConnector1">
            <a:avLst/>
          </a:prstGeom>
          <a:ln w="25400"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19" name="Slide Number Placeholder 18"/>
          <p:cNvSpPr>
            <a:spLocks noGrp="1"/>
          </p:cNvSpPr>
          <p:nvPr>
            <p:ph type="sldNum" sz="quarter" idx="12"/>
          </p:nvPr>
        </p:nvSpPr>
        <p:spPr/>
        <p:txBody>
          <a:bodyPr/>
          <a:lstStyle/>
          <a:p>
            <a:fld id="{F5CA0C2C-73A2-4010-A99B-918A450F9526}" type="slidenum">
              <a:rPr lang="en-US" smtClean="0"/>
              <a:pPr/>
              <a:t>6</a:t>
            </a:fld>
            <a:endParaRPr lang="en-US"/>
          </a:p>
        </p:txBody>
      </p:sp>
      <p:pic>
        <p:nvPicPr>
          <p:cNvPr id="19464" name="Picture 8"/>
          <p:cNvPicPr>
            <a:picLocks noChangeAspect="1" noChangeArrowheads="1"/>
          </p:cNvPicPr>
          <p:nvPr/>
        </p:nvPicPr>
        <p:blipFill>
          <a:blip r:embed="rId2" cstate="print"/>
          <a:srcRect/>
          <a:stretch>
            <a:fillRect/>
          </a:stretch>
        </p:blipFill>
        <p:spPr bwMode="auto">
          <a:xfrm>
            <a:off x="180974" y="1574291"/>
            <a:ext cx="6024563" cy="4631246"/>
          </a:xfrm>
          <a:prstGeom prst="rect">
            <a:avLst/>
          </a:prstGeom>
          <a:noFill/>
          <a:ln w="9525">
            <a:noFill/>
            <a:miter lim="800000"/>
            <a:headEnd/>
            <a:tailEnd/>
          </a:ln>
        </p:spPr>
      </p:pic>
      <p:sp>
        <p:nvSpPr>
          <p:cNvPr id="24" name="TextBox 23"/>
          <p:cNvSpPr txBox="1"/>
          <p:nvPr/>
        </p:nvSpPr>
        <p:spPr>
          <a:xfrm>
            <a:off x="6057900" y="1514475"/>
            <a:ext cx="3181350" cy="4339650"/>
          </a:xfrm>
          <a:prstGeom prst="rect">
            <a:avLst/>
          </a:prstGeom>
          <a:noFill/>
        </p:spPr>
        <p:txBody>
          <a:bodyPr wrap="square" rtlCol="0">
            <a:spAutoFit/>
          </a:bodyPr>
          <a:lstStyle/>
          <a:p>
            <a:r>
              <a:rPr lang="en-US" dirty="0" smtClean="0"/>
              <a:t>The simulation predicts a one sigma spot-size of:</a:t>
            </a:r>
          </a:p>
          <a:p>
            <a:r>
              <a:rPr lang="en-US" dirty="0" smtClean="0"/>
              <a:t> 1.02 mm HOR</a:t>
            </a:r>
          </a:p>
          <a:p>
            <a:r>
              <a:rPr lang="en-US" dirty="0" smtClean="0"/>
              <a:t> 0.44 mm VER</a:t>
            </a:r>
          </a:p>
          <a:p>
            <a:endParaRPr lang="en-US" dirty="0" smtClean="0"/>
          </a:p>
          <a:p>
            <a:r>
              <a:rPr lang="en-US" dirty="0" smtClean="0"/>
              <a:t>We measure a full spot size of:</a:t>
            </a:r>
          </a:p>
          <a:p>
            <a:r>
              <a:rPr lang="en-US" dirty="0" smtClean="0"/>
              <a:t>7 mm HOR (allow for factor 5)</a:t>
            </a:r>
          </a:p>
          <a:p>
            <a:r>
              <a:rPr lang="en-US" dirty="0" smtClean="0"/>
              <a:t>8 mm VER (allow for factor 3.5)</a:t>
            </a:r>
          </a:p>
          <a:p>
            <a:endParaRPr lang="en-US" dirty="0" smtClean="0"/>
          </a:p>
          <a:p>
            <a:r>
              <a:rPr lang="en-US" sz="3200" dirty="0" smtClean="0">
                <a:solidFill>
                  <a:srgbClr val="FF0000"/>
                </a:solidFill>
              </a:rPr>
              <a:t>THIS IS THE REASON FOR THE MD !!!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p:cNvPicPr>
            <a:picLocks noChangeAspect="1" noChangeArrowheads="1"/>
          </p:cNvPicPr>
          <p:nvPr/>
        </p:nvPicPr>
        <p:blipFill>
          <a:blip r:embed="rId2" cstate="print"/>
          <a:srcRect/>
          <a:stretch>
            <a:fillRect/>
          </a:stretch>
        </p:blipFill>
        <p:spPr bwMode="auto">
          <a:xfrm>
            <a:off x="5381625" y="4424363"/>
            <a:ext cx="2457450" cy="695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tx2"/>
                </a:solidFill>
              </a:rPr>
              <a:t>Simulation</a:t>
            </a:r>
            <a:endParaRPr lang="en-US" dirty="0">
              <a:solidFill>
                <a:schemeClr val="tx2"/>
              </a:solidFill>
            </a:endParaRPr>
          </a:p>
        </p:txBody>
      </p:sp>
      <p:sp>
        <p:nvSpPr>
          <p:cNvPr id="22" name="TextBox 21"/>
          <p:cNvSpPr txBox="1"/>
          <p:nvPr/>
        </p:nvSpPr>
        <p:spPr>
          <a:xfrm>
            <a:off x="1109609" y="1263721"/>
            <a:ext cx="7140539" cy="369332"/>
          </a:xfrm>
          <a:prstGeom prst="rect">
            <a:avLst/>
          </a:prstGeom>
          <a:noFill/>
        </p:spPr>
        <p:txBody>
          <a:bodyPr wrap="square" rtlCol="0">
            <a:spAutoFit/>
          </a:bodyPr>
          <a:lstStyle/>
          <a:p>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7</a:t>
            </a:fld>
            <a:endParaRPr lang="en-US"/>
          </a:p>
        </p:txBody>
      </p:sp>
      <p:sp>
        <p:nvSpPr>
          <p:cNvPr id="10" name="TextBox 9"/>
          <p:cNvSpPr txBox="1"/>
          <p:nvPr/>
        </p:nvSpPr>
        <p:spPr>
          <a:xfrm>
            <a:off x="1362073" y="1352550"/>
            <a:ext cx="7019927" cy="2246769"/>
          </a:xfrm>
          <a:prstGeom prst="rect">
            <a:avLst/>
          </a:prstGeom>
          <a:noFill/>
        </p:spPr>
        <p:txBody>
          <a:bodyPr wrap="square" rtlCol="0">
            <a:spAutoFit/>
          </a:bodyPr>
          <a:lstStyle/>
          <a:p>
            <a:pPr>
              <a:spcBef>
                <a:spcPts val="600"/>
              </a:spcBef>
            </a:pPr>
            <a:r>
              <a:rPr lang="en-US" sz="2400" dirty="0" smtClean="0">
                <a:solidFill>
                  <a:schemeClr val="tx2"/>
                </a:solidFill>
              </a:rPr>
              <a:t>What can go wrong in the simulation ?</a:t>
            </a:r>
          </a:p>
          <a:p>
            <a:pPr marL="342900" indent="-342900">
              <a:spcBef>
                <a:spcPts val="600"/>
              </a:spcBef>
              <a:buFont typeface="+mj-lt"/>
              <a:buAutoNum type="arabicPeriod"/>
            </a:pPr>
            <a:r>
              <a:rPr lang="en-US" sz="2400" dirty="0" smtClean="0">
                <a:solidFill>
                  <a:schemeClr val="tx2"/>
                </a:solidFill>
              </a:rPr>
              <a:t>Positions and strengths of </a:t>
            </a:r>
            <a:r>
              <a:rPr lang="en-US" sz="2400" dirty="0" err="1" smtClean="0">
                <a:solidFill>
                  <a:schemeClr val="tx2"/>
                </a:solidFill>
              </a:rPr>
              <a:t>quadrupoles</a:t>
            </a:r>
            <a:r>
              <a:rPr lang="en-US" sz="2400" dirty="0" smtClean="0">
                <a:solidFill>
                  <a:schemeClr val="tx2"/>
                </a:solidFill>
              </a:rPr>
              <a:t> not correct</a:t>
            </a:r>
          </a:p>
          <a:p>
            <a:pPr marL="342900" indent="-342900">
              <a:spcBef>
                <a:spcPts val="600"/>
              </a:spcBef>
              <a:buFont typeface="+mj-lt"/>
              <a:buAutoNum type="arabicPeriod"/>
            </a:pPr>
            <a:r>
              <a:rPr lang="en-US" sz="2400" dirty="0" smtClean="0">
                <a:solidFill>
                  <a:schemeClr val="tx2"/>
                </a:solidFill>
              </a:rPr>
              <a:t>Optical functions at extraction not correct</a:t>
            </a:r>
          </a:p>
          <a:p>
            <a:pPr marL="342900" indent="-342900">
              <a:spcBef>
                <a:spcPts val="600"/>
              </a:spcBef>
              <a:buFont typeface="+mj-lt"/>
              <a:buAutoNum type="arabicPeriod"/>
            </a:pPr>
            <a:r>
              <a:rPr lang="en-US" sz="2400" dirty="0" smtClean="0">
                <a:solidFill>
                  <a:schemeClr val="tx2"/>
                </a:solidFill>
              </a:rPr>
              <a:t>Dispersion is bigger in reality that in the simulation</a:t>
            </a:r>
          </a:p>
          <a:p>
            <a:pPr marL="342900" indent="-342900">
              <a:spcBef>
                <a:spcPts val="600"/>
              </a:spcBef>
              <a:buFont typeface="+mj-lt"/>
              <a:buAutoNum type="arabicPeriod"/>
            </a:pPr>
            <a:r>
              <a:rPr lang="en-US" sz="2400" dirty="0" err="1" smtClean="0">
                <a:solidFill>
                  <a:schemeClr val="tx2"/>
                </a:solidFill>
              </a:rPr>
              <a:t>Emittance</a:t>
            </a:r>
            <a:r>
              <a:rPr lang="en-US" sz="2400" dirty="0" smtClean="0">
                <a:solidFill>
                  <a:schemeClr val="tx2"/>
                </a:solidFill>
              </a:rPr>
              <a:t> is bigger in reality that in the simulation</a:t>
            </a:r>
            <a:endParaRPr lang="en-US" sz="2400" dirty="0">
              <a:solidFill>
                <a:schemeClr val="tx2"/>
              </a:solidFill>
            </a:endParaRPr>
          </a:p>
        </p:txBody>
      </p:sp>
      <p:sp>
        <p:nvSpPr>
          <p:cNvPr id="11" name="TextBox 10"/>
          <p:cNvSpPr txBox="1"/>
          <p:nvPr/>
        </p:nvSpPr>
        <p:spPr>
          <a:xfrm>
            <a:off x="1304924" y="3724275"/>
            <a:ext cx="7458075" cy="2831544"/>
          </a:xfrm>
          <a:prstGeom prst="rect">
            <a:avLst/>
          </a:prstGeom>
          <a:noFill/>
        </p:spPr>
        <p:txBody>
          <a:bodyPr wrap="square" rtlCol="0">
            <a:spAutoFit/>
          </a:bodyPr>
          <a:lstStyle/>
          <a:p>
            <a:pPr>
              <a:spcBef>
                <a:spcPts val="600"/>
              </a:spcBef>
            </a:pPr>
            <a:r>
              <a:rPr lang="en-US" sz="2400" dirty="0" smtClean="0"/>
              <a:t>Even if we do not find out why the simulation is wrong, we have other possibilities to reduce the spot size:</a:t>
            </a:r>
          </a:p>
          <a:p>
            <a:pPr marL="342900" indent="-342900">
              <a:spcBef>
                <a:spcPts val="600"/>
              </a:spcBef>
              <a:buFont typeface="+mj-lt"/>
              <a:buAutoNum type="alphaLcParenR"/>
            </a:pPr>
            <a:r>
              <a:rPr lang="en-US" sz="2400" dirty="0" smtClean="0"/>
              <a:t>Find optimum for beam size: </a:t>
            </a:r>
          </a:p>
          <a:p>
            <a:pPr marL="342900" indent="-342900">
              <a:spcBef>
                <a:spcPts val="600"/>
              </a:spcBef>
              <a:buFont typeface="+mj-lt"/>
              <a:buAutoNum type="alphaLcParenR"/>
            </a:pPr>
            <a:r>
              <a:rPr lang="en-US" sz="2400" dirty="0" smtClean="0"/>
              <a:t>Spot-size optimization can be made better, if limitations in aperture are not real. In this case we can get more degrees of freedom, which can be used to reduce the spot size.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Tests to be done</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8</a:t>
            </a:fld>
            <a:endParaRPr lang="en-US"/>
          </a:p>
        </p:txBody>
      </p:sp>
      <p:sp>
        <p:nvSpPr>
          <p:cNvPr id="10" name="TextBox 9"/>
          <p:cNvSpPr txBox="1"/>
          <p:nvPr/>
        </p:nvSpPr>
        <p:spPr>
          <a:xfrm>
            <a:off x="1085850" y="1447800"/>
            <a:ext cx="7667625" cy="4801314"/>
          </a:xfrm>
          <a:prstGeom prst="rect">
            <a:avLst/>
          </a:prstGeom>
          <a:noFill/>
        </p:spPr>
        <p:txBody>
          <a:bodyPr wrap="square" rtlCol="0">
            <a:spAutoFit/>
          </a:bodyPr>
          <a:lstStyle/>
          <a:p>
            <a:r>
              <a:rPr lang="en-US" dirty="0" smtClean="0"/>
              <a:t>1. and 2. :  Load different optics. Measure the beam profiles along the TT20 line.</a:t>
            </a:r>
          </a:p>
          <a:p>
            <a:r>
              <a:rPr lang="en-US" dirty="0" smtClean="0"/>
              <a:t>                   </a:t>
            </a:r>
            <a:r>
              <a:rPr lang="en-US" dirty="0" smtClean="0">
                <a:solidFill>
                  <a:schemeClr val="accent2"/>
                </a:solidFill>
              </a:rPr>
              <a:t>Compare with simulations. This will determine the optical functions </a:t>
            </a:r>
          </a:p>
          <a:p>
            <a:r>
              <a:rPr lang="en-US" dirty="0" smtClean="0">
                <a:solidFill>
                  <a:schemeClr val="accent2"/>
                </a:solidFill>
              </a:rPr>
              <a:t>                   at extraction and also determine differences in positions and</a:t>
            </a:r>
          </a:p>
          <a:p>
            <a:r>
              <a:rPr lang="en-US" dirty="0" smtClean="0">
                <a:solidFill>
                  <a:schemeClr val="accent2"/>
                </a:solidFill>
              </a:rPr>
              <a:t>                   strengths of the </a:t>
            </a:r>
            <a:r>
              <a:rPr lang="en-US" dirty="0" err="1" smtClean="0">
                <a:solidFill>
                  <a:schemeClr val="accent2"/>
                </a:solidFill>
              </a:rPr>
              <a:t>quadrupoles</a:t>
            </a:r>
            <a:r>
              <a:rPr lang="en-US" dirty="0" smtClean="0">
                <a:solidFill>
                  <a:schemeClr val="accent2"/>
                </a:solidFill>
              </a:rPr>
              <a:t>.</a:t>
            </a:r>
          </a:p>
          <a:p>
            <a:endParaRPr lang="en-US" dirty="0" smtClean="0"/>
          </a:p>
          <a:p>
            <a:r>
              <a:rPr lang="en-US" dirty="0" smtClean="0"/>
              <a:t>                    Make a knob that can move the position of the spot upstream or</a:t>
            </a:r>
          </a:p>
          <a:p>
            <a:r>
              <a:rPr lang="en-US" dirty="0" smtClean="0"/>
              <a:t>                    downstream of the T2 target.</a:t>
            </a:r>
          </a:p>
          <a:p>
            <a:r>
              <a:rPr lang="en-US" dirty="0" smtClean="0">
                <a:solidFill>
                  <a:schemeClr val="accent2"/>
                </a:solidFill>
              </a:rPr>
              <a:t>                    Measure profiles at the T2 target for different spot positions.</a:t>
            </a:r>
          </a:p>
          <a:p>
            <a:r>
              <a:rPr lang="en-US" dirty="0" smtClean="0">
                <a:solidFill>
                  <a:schemeClr val="accent2"/>
                </a:solidFill>
              </a:rPr>
              <a:t>                    Will give the correct position of the T2 target.</a:t>
            </a:r>
          </a:p>
          <a:p>
            <a:endParaRPr lang="en-US" dirty="0" smtClean="0"/>
          </a:p>
          <a:p>
            <a:endParaRPr lang="en-US" dirty="0" smtClean="0"/>
          </a:p>
          <a:p>
            <a:r>
              <a:rPr lang="en-US" dirty="0" smtClean="0"/>
              <a:t>3. Measure transverse displacement of the beam at the T2 target, as a function </a:t>
            </a:r>
          </a:p>
          <a:p>
            <a:r>
              <a:rPr lang="en-US" dirty="0" smtClean="0"/>
              <a:t>     of the SPS energy.</a:t>
            </a:r>
          </a:p>
          <a:p>
            <a:r>
              <a:rPr lang="en-US" dirty="0" smtClean="0">
                <a:solidFill>
                  <a:schemeClr val="accent2"/>
                </a:solidFill>
              </a:rPr>
              <a:t>     From this measurement we can calculate the dispersion at the T2 target</a:t>
            </a:r>
          </a:p>
          <a:p>
            <a:endParaRPr lang="en-US" dirty="0" smtClean="0"/>
          </a:p>
          <a:p>
            <a:r>
              <a:rPr lang="en-US" dirty="0" smtClean="0"/>
              <a:t>4. Measure </a:t>
            </a:r>
            <a:r>
              <a:rPr lang="en-US" dirty="0" err="1" smtClean="0"/>
              <a:t>emittance</a:t>
            </a:r>
            <a:r>
              <a:rPr lang="en-US" dirty="0" smtClean="0"/>
              <a:t> in the SPS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Tests to be done</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9</a:t>
            </a:fld>
            <a:endParaRPr lang="en-US"/>
          </a:p>
        </p:txBody>
      </p:sp>
      <p:sp>
        <p:nvSpPr>
          <p:cNvPr id="5" name="TextBox 4"/>
          <p:cNvSpPr txBox="1"/>
          <p:nvPr/>
        </p:nvSpPr>
        <p:spPr>
          <a:xfrm>
            <a:off x="819150" y="1485900"/>
            <a:ext cx="3095625" cy="369332"/>
          </a:xfrm>
          <a:prstGeom prst="rect">
            <a:avLst/>
          </a:prstGeom>
          <a:noFill/>
        </p:spPr>
        <p:txBody>
          <a:bodyPr wrap="square" rtlCol="0">
            <a:spAutoFit/>
          </a:bodyPr>
          <a:lstStyle/>
          <a:p>
            <a:r>
              <a:rPr lang="en-US" dirty="0" smtClean="0"/>
              <a:t>Are aperture limitations real?</a:t>
            </a:r>
            <a:endParaRPr lang="en-US" dirty="0"/>
          </a:p>
        </p:txBody>
      </p:sp>
      <p:pic>
        <p:nvPicPr>
          <p:cNvPr id="6" name="Picture 5"/>
          <p:cNvPicPr/>
          <p:nvPr/>
        </p:nvPicPr>
        <p:blipFill>
          <a:blip r:embed="rId2" cstate="print"/>
          <a:srcRect/>
          <a:stretch>
            <a:fillRect/>
          </a:stretch>
        </p:blipFill>
        <p:spPr bwMode="auto">
          <a:xfrm>
            <a:off x="216024" y="1928644"/>
            <a:ext cx="4822702" cy="1509881"/>
          </a:xfrm>
          <a:prstGeom prst="rect">
            <a:avLst/>
          </a:prstGeom>
          <a:noFill/>
        </p:spPr>
      </p:pic>
      <p:pic>
        <p:nvPicPr>
          <p:cNvPr id="7" name="Picture 6"/>
          <p:cNvPicPr/>
          <p:nvPr/>
        </p:nvPicPr>
        <p:blipFill>
          <a:blip r:embed="rId3" cstate="print"/>
          <a:srcRect/>
          <a:stretch>
            <a:fillRect/>
          </a:stretch>
        </p:blipFill>
        <p:spPr bwMode="auto">
          <a:xfrm>
            <a:off x="-390525" y="3343274"/>
            <a:ext cx="5524500" cy="2410691"/>
          </a:xfrm>
          <a:prstGeom prst="rect">
            <a:avLst/>
          </a:prstGeom>
          <a:noFill/>
          <a:ln w="9525">
            <a:noFill/>
            <a:miter lim="800000"/>
            <a:headEnd/>
            <a:tailEnd/>
          </a:ln>
        </p:spPr>
      </p:pic>
      <p:sp>
        <p:nvSpPr>
          <p:cNvPr id="8" name="Rectangle 7"/>
          <p:cNvSpPr/>
          <p:nvPr/>
        </p:nvSpPr>
        <p:spPr>
          <a:xfrm>
            <a:off x="5248276" y="1724024"/>
            <a:ext cx="3514724" cy="1200329"/>
          </a:xfrm>
          <a:prstGeom prst="rect">
            <a:avLst/>
          </a:prstGeom>
        </p:spPr>
        <p:txBody>
          <a:bodyPr wrap="square">
            <a:spAutoFit/>
          </a:bodyPr>
          <a:lstStyle/>
          <a:p>
            <a:r>
              <a:rPr lang="en-US" dirty="0" smtClean="0"/>
              <a:t>The aperture limitation from BTV.230925 did not really exist, but there are maybe other limitations that are not in our files:</a:t>
            </a:r>
            <a:endParaRPr lang="en-US" dirty="0"/>
          </a:p>
        </p:txBody>
      </p:sp>
      <p:cxnSp>
        <p:nvCxnSpPr>
          <p:cNvPr id="12" name="Straight Arrow Connector 11"/>
          <p:cNvCxnSpPr/>
          <p:nvPr/>
        </p:nvCxnSpPr>
        <p:spPr>
          <a:xfrm rot="5400000">
            <a:off x="4705403" y="2257484"/>
            <a:ext cx="447678" cy="447566"/>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457704" y="3028952"/>
            <a:ext cx="1019170" cy="409572"/>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7650" name="Picture 2" descr="http://cern-accelerators-optics.web.cern.ch/cern-accelerators-optics/TT20/TT20_photos/IMG_4170.JPG"/>
          <p:cNvPicPr>
            <a:picLocks noChangeAspect="1" noChangeArrowheads="1"/>
          </p:cNvPicPr>
          <p:nvPr/>
        </p:nvPicPr>
        <p:blipFill>
          <a:blip r:embed="rId4" cstate="print"/>
          <a:srcRect/>
          <a:stretch>
            <a:fillRect/>
          </a:stretch>
        </p:blipFill>
        <p:spPr bwMode="auto">
          <a:xfrm>
            <a:off x="4877918" y="3590925"/>
            <a:ext cx="4227982" cy="31718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5426</TotalTime>
  <Words>709</Words>
  <Application>Microsoft Office PowerPoint</Application>
  <PresentationFormat>On-screen Show (4:3)</PresentationFormat>
  <Paragraphs>123</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TT20 MD for the NA61/SHINE fragmented beam experiment</vt:lpstr>
      <vt:lpstr>History of Lead ions (Pb) in the TT20 line</vt:lpstr>
      <vt:lpstr>TT20 schematic</vt:lpstr>
      <vt:lpstr>T2 target</vt:lpstr>
      <vt:lpstr>T2 Target</vt:lpstr>
      <vt:lpstr>Simulation</vt:lpstr>
      <vt:lpstr>Simulation</vt:lpstr>
      <vt:lpstr>Tests to be done</vt:lpstr>
      <vt:lpstr>Tests to be done</vt:lpstr>
      <vt:lpstr>Slide 10</vt:lpstr>
      <vt:lpstr>My worries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impedance of  ATLAS unshielded Bellows</dc:title>
  <dc:creator>bsalvant</dc:creator>
  <cp:lastModifiedBy>berrig</cp:lastModifiedBy>
  <cp:revision>218</cp:revision>
  <dcterms:created xsi:type="dcterms:W3CDTF">2011-01-31T14:14:18Z</dcterms:created>
  <dcterms:modified xsi:type="dcterms:W3CDTF">2011-11-04T13:30:31Z</dcterms:modified>
</cp:coreProperties>
</file>