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7" r:id="rId5"/>
    <p:sldId id="261" r:id="rId6"/>
    <p:sldId id="276" r:id="rId7"/>
    <p:sldId id="277" r:id="rId8"/>
    <p:sldId id="278" r:id="rId9"/>
    <p:sldId id="268" r:id="rId10"/>
    <p:sldId id="279" r:id="rId11"/>
    <p:sldId id="272" r:id="rId12"/>
    <p:sldId id="280" r:id="rId13"/>
    <p:sldId id="282" r:id="rId14"/>
    <p:sldId id="281" r:id="rId15"/>
    <p:sldId id="271" r:id="rId16"/>
    <p:sldId id="270" r:id="rId17"/>
    <p:sldId id="265" r:id="rId18"/>
    <p:sldId id="266" r:id="rId19"/>
    <p:sldId id="273" r:id="rId20"/>
    <p:sldId id="274"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11" autoAdjust="0"/>
    <p:restoredTop sz="94685" autoAdjust="0"/>
  </p:normalViewPr>
  <p:slideViewPr>
    <p:cSldViewPr snapToGrid="0">
      <p:cViewPr>
        <p:scale>
          <a:sx n="100" d="100"/>
          <a:sy n="100" d="100"/>
        </p:scale>
        <p:origin x="-306"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162150" cy="78162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757E-7473-4833-964B-C1503BD9C681}" type="datetimeFigureOut">
              <a:rPr lang="en-US" smtClean="0"/>
              <a:pPr/>
              <a:t>9/27/2011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90989-9C53-4165-BAE9-CCCC016052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A8BE0E-17B1-448C-8697-04558ACAE7E0}"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F8E047-4FB3-410E-BD6D-81E0ABDE116B}"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B0927-65ED-4BF4-A45D-60C607D09B6A}"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5B1E64-30E9-43A0-AD2A-04C03B83A3B1}"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DBA1C-D5DE-44BC-8FBF-B80800BF36BD}" type="datetime1">
              <a:rPr lang="en-US" smtClean="0"/>
              <a:pPr/>
              <a:t>9/27/2011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E11D2A-6DAD-4DE0-BE92-38874E30E67A}" type="datetime1">
              <a:rPr lang="en-US" smtClean="0"/>
              <a:pPr/>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0BF88-264B-404A-85AB-7803D60CB541}" type="datetime1">
              <a:rPr lang="en-US" smtClean="0"/>
              <a:pPr/>
              <a:t>9/27/2011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AA0539-5BCD-497E-B733-E7717CDB6793}" type="datetime1">
              <a:rPr lang="en-US" smtClean="0"/>
              <a:pPr/>
              <a:t>9/27/2011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CDE15-1413-4FB4-BAC1-0316476B9903}" type="datetime1">
              <a:rPr lang="en-US" smtClean="0"/>
              <a:pPr/>
              <a:t>9/27/2011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B8B9B-9D06-4F6C-8219-7D2854B664C8}" type="datetime1">
              <a:rPr lang="en-US" smtClean="0"/>
              <a:pPr/>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9197D-8DBF-4676-B21F-F1A201362CEC}" type="datetime1">
              <a:rPr lang="en-US" smtClean="0"/>
              <a:pPr/>
              <a:t>9/27/2011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A0C2C-73A2-4010-A99B-918A450F95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59031-E61A-4D4E-90D5-166C65E639A9}" type="datetime1">
              <a:rPr lang="en-US" smtClean="0"/>
              <a:pPr/>
              <a:t>9/27/2011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A0C2C-73A2-4010-A99B-918A450F95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file:///C:\ps_model\TT20\TT23.csv" TargetMode="External"/><Relationship Id="rId7" Type="http://schemas.openxmlformats.org/officeDocument/2006/relationships/hyperlink" Target="file:///C:\ps_model\TT20\TT22.csv"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file:///C:\ps_model\TT20\TT24.csv" TargetMode="External"/><Relationship Id="rId5" Type="http://schemas.openxmlformats.org/officeDocument/2006/relationships/hyperlink" Target="file:///C:\ps_model\TT20\TT25.csv" TargetMode="External"/><Relationship Id="rId4" Type="http://schemas.openxmlformats.org/officeDocument/2006/relationships/hyperlink" Target="file:///C:\ps_model\TT20\TT20_21.cs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349375"/>
            <a:ext cx="8210550" cy="1822450"/>
          </a:xfrm>
        </p:spPr>
        <p:txBody>
          <a:bodyPr>
            <a:normAutofit fontScale="90000"/>
          </a:bodyPr>
          <a:lstStyle/>
          <a:p>
            <a:r>
              <a:rPr lang="en-US" dirty="0" smtClean="0"/>
              <a:t>TT20 MDs for the NA61/SHINE fragmented beam experiment.</a:t>
            </a:r>
            <a:br>
              <a:rPr lang="en-US" dirty="0" smtClean="0"/>
            </a:br>
            <a:r>
              <a:rPr lang="en-US" dirty="0" smtClean="0"/>
              <a:t>Made on 3 August and 29 August 2011</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Friday 23/9 2011</a:t>
            </a:r>
          </a:p>
          <a:p>
            <a:r>
              <a:rPr lang="en-US" dirty="0" err="1" smtClean="0"/>
              <a:t>O.Berrig</a:t>
            </a:r>
            <a:endParaRPr lang="en-US" dirty="0" smtClean="0"/>
          </a:p>
          <a:p>
            <a:r>
              <a:rPr lang="en-US" dirty="0" smtClean="0"/>
              <a:t>Thanks to </a:t>
            </a:r>
            <a:r>
              <a:rPr lang="en-US" dirty="0" err="1" smtClean="0"/>
              <a:t>G.Arduini</a:t>
            </a:r>
            <a:r>
              <a:rPr lang="en-US" dirty="0" smtClean="0"/>
              <a:t>, </a:t>
            </a:r>
            <a:r>
              <a:rPr lang="en-US" dirty="0" err="1" smtClean="0"/>
              <a:t>D.Manglunki</a:t>
            </a:r>
            <a:r>
              <a:rPr lang="en-US" dirty="0" smtClean="0"/>
              <a:t>, </a:t>
            </a:r>
            <a:r>
              <a:rPr lang="en-US" dirty="0" err="1" smtClean="0"/>
              <a:t>I.Efthymiopoulos</a:t>
            </a:r>
            <a:r>
              <a:rPr lang="en-US" dirty="0" smtClean="0"/>
              <a:t>, </a:t>
            </a:r>
            <a:r>
              <a:rPr lang="en-US" dirty="0" err="1" smtClean="0"/>
              <a:t>M.Gazdzicki</a:t>
            </a:r>
            <a:r>
              <a:rPr lang="en-US" dirty="0" smtClean="0"/>
              <a:t>(NA61) and members of the OP group (</a:t>
            </a:r>
            <a:r>
              <a:rPr lang="en-US" dirty="0" err="1" smtClean="0"/>
              <a:t>K.Cornelis</a:t>
            </a:r>
            <a:r>
              <a:rPr lang="en-US" dirty="0" smtClean="0"/>
              <a:t>, </a:t>
            </a:r>
            <a:r>
              <a:rPr lang="en-GB" dirty="0" err="1" smtClean="0"/>
              <a:t>J.Axensalva</a:t>
            </a:r>
            <a:r>
              <a:rPr lang="en-GB" dirty="0" smtClean="0"/>
              <a:t>, </a:t>
            </a:r>
            <a:r>
              <a:rPr lang="en-GB" dirty="0" err="1" smtClean="0"/>
              <a:t>S.Massot</a:t>
            </a:r>
            <a:r>
              <a:rPr lang="en-GB" dirty="0" smtClean="0"/>
              <a:t>, </a:t>
            </a:r>
            <a:r>
              <a:rPr lang="en-GB" dirty="0" err="1" smtClean="0"/>
              <a:t>J.Wenninger</a:t>
            </a:r>
            <a:r>
              <a:rPr lang="en-GB" dirty="0" smtClean="0"/>
              <a:t>)</a:t>
            </a:r>
            <a:endParaRPr lang="en-US" dirty="0" smtClean="0"/>
          </a:p>
        </p:txBody>
      </p:sp>
      <p:sp>
        <p:nvSpPr>
          <p:cNvPr id="4" name="Slide Number Placeholder 3"/>
          <p:cNvSpPr>
            <a:spLocks noGrp="1"/>
          </p:cNvSpPr>
          <p:nvPr>
            <p:ph type="sldNum" sz="quarter" idx="12"/>
          </p:nvPr>
        </p:nvSpPr>
        <p:spPr/>
        <p:txBody>
          <a:bodyPr/>
          <a:lstStyle/>
          <a:p>
            <a:fld id="{F5CA0C2C-73A2-4010-A99B-918A450F952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Kick / Response measurements - 1</a:t>
            </a:r>
            <a:endParaRPr lang="en-US" sz="3600"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10</a:t>
            </a:fld>
            <a:endParaRPr lang="en-US"/>
          </a:p>
        </p:txBody>
      </p:sp>
      <p:pic>
        <p:nvPicPr>
          <p:cNvPr id="15" name="Picture 4"/>
          <p:cNvPicPr>
            <a:picLocks noChangeAspect="1" noChangeArrowheads="1"/>
          </p:cNvPicPr>
          <p:nvPr/>
        </p:nvPicPr>
        <p:blipFill>
          <a:blip r:embed="rId2" cstate="print"/>
          <a:srcRect/>
          <a:stretch>
            <a:fillRect/>
          </a:stretch>
        </p:blipFill>
        <p:spPr bwMode="auto">
          <a:xfrm>
            <a:off x="180975" y="909619"/>
            <a:ext cx="6276976" cy="5948382"/>
          </a:xfrm>
          <a:prstGeom prst="rect">
            <a:avLst/>
          </a:prstGeom>
          <a:noFill/>
          <a:ln w="9525">
            <a:noFill/>
            <a:miter lim="800000"/>
            <a:headEnd/>
            <a:tailEnd/>
          </a:ln>
        </p:spPr>
      </p:pic>
      <p:sp>
        <p:nvSpPr>
          <p:cNvPr id="27" name="TextBox 26"/>
          <p:cNvSpPr txBox="1"/>
          <p:nvPr/>
        </p:nvSpPr>
        <p:spPr>
          <a:xfrm>
            <a:off x="5391150" y="1552575"/>
            <a:ext cx="3752849" cy="3970318"/>
          </a:xfrm>
          <a:prstGeom prst="rect">
            <a:avLst/>
          </a:prstGeom>
          <a:solidFill>
            <a:schemeClr val="accent4">
              <a:alpha val="17000"/>
            </a:schemeClr>
          </a:solidFill>
        </p:spPr>
        <p:txBody>
          <a:bodyPr wrap="square" rtlCol="0">
            <a:spAutoFit/>
          </a:bodyPr>
          <a:lstStyle/>
          <a:p>
            <a:r>
              <a:rPr lang="en-US" sz="2800" dirty="0" smtClean="0"/>
              <a:t>A corrector gives a kick to the beam.</a:t>
            </a:r>
          </a:p>
          <a:p>
            <a:endParaRPr lang="en-US" sz="2800" dirty="0" smtClean="0"/>
          </a:p>
          <a:p>
            <a:r>
              <a:rPr lang="en-US" sz="2800" dirty="0" smtClean="0"/>
              <a:t>Measure the change of positions (at the Beam Position Monitors).</a:t>
            </a:r>
          </a:p>
          <a:p>
            <a:endParaRPr lang="en-US" sz="2800" dirty="0" smtClean="0"/>
          </a:p>
          <a:p>
            <a:r>
              <a:rPr lang="en-US" sz="2800" dirty="0" smtClean="0"/>
              <a:t>The positions are proportional to the kick.</a:t>
            </a:r>
            <a:endParaRPr lang="en-US" sz="2800" dirty="0"/>
          </a:p>
        </p:txBody>
      </p:sp>
      <p:sp>
        <p:nvSpPr>
          <p:cNvPr id="16" name="TextBox 15"/>
          <p:cNvSpPr txBox="1"/>
          <p:nvPr/>
        </p:nvSpPr>
        <p:spPr>
          <a:xfrm>
            <a:off x="4333875" y="5906095"/>
            <a:ext cx="2857499" cy="923330"/>
          </a:xfrm>
          <a:prstGeom prst="rect">
            <a:avLst/>
          </a:prstGeom>
          <a:solidFill>
            <a:srgbClr val="FFFF00"/>
          </a:solidFill>
        </p:spPr>
        <p:txBody>
          <a:bodyPr wrap="square" rtlCol="0">
            <a:spAutoFit/>
          </a:bodyPr>
          <a:lstStyle/>
          <a:p>
            <a:r>
              <a:rPr lang="en-US" dirty="0" smtClean="0"/>
              <a:t>Notice that the position is proportional to the kick of the corrector (KC)</a:t>
            </a:r>
            <a:endParaRPr lang="en-US" dirty="0"/>
          </a:p>
        </p:txBody>
      </p:sp>
      <p:sp>
        <p:nvSpPr>
          <p:cNvPr id="18" name="Left Arrow 17"/>
          <p:cNvSpPr/>
          <p:nvPr/>
        </p:nvSpPr>
        <p:spPr>
          <a:xfrm rot="20667709">
            <a:off x="3307434" y="6267110"/>
            <a:ext cx="985759" cy="20611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11</a:t>
            </a:fld>
            <a:endParaRPr lang="en-US"/>
          </a:p>
        </p:txBody>
      </p:sp>
      <p:sp>
        <p:nvSpPr>
          <p:cNvPr id="6" name="Title 1"/>
          <p:cNvSpPr>
            <a:spLocks noGrp="1"/>
          </p:cNvSpPr>
          <p:nvPr>
            <p:ph type="title"/>
          </p:nvPr>
        </p:nvSpPr>
        <p:spPr>
          <a:xfrm>
            <a:off x="457200" y="131763"/>
            <a:ext cx="8229600" cy="792162"/>
          </a:xfrm>
        </p:spPr>
        <p:txBody>
          <a:bodyPr>
            <a:normAutofit/>
          </a:bodyPr>
          <a:lstStyle/>
          <a:p>
            <a:r>
              <a:rPr lang="en-US" sz="3600" dirty="0" smtClean="0"/>
              <a:t>Kick / Response measurements - 2</a:t>
            </a:r>
            <a:endParaRPr lang="en-US" sz="3600" dirty="0"/>
          </a:p>
        </p:txBody>
      </p:sp>
      <p:pic>
        <p:nvPicPr>
          <p:cNvPr id="32770" name="Picture 2"/>
          <p:cNvPicPr>
            <a:picLocks noChangeAspect="1" noChangeArrowheads="1"/>
          </p:cNvPicPr>
          <p:nvPr/>
        </p:nvPicPr>
        <p:blipFill>
          <a:blip r:embed="rId2" cstate="print"/>
          <a:srcRect/>
          <a:stretch>
            <a:fillRect/>
          </a:stretch>
        </p:blipFill>
        <p:spPr bwMode="auto">
          <a:xfrm>
            <a:off x="1090613" y="933450"/>
            <a:ext cx="7229475" cy="274320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cstate="print"/>
          <a:srcRect/>
          <a:stretch>
            <a:fillRect/>
          </a:stretch>
        </p:blipFill>
        <p:spPr bwMode="auto">
          <a:xfrm>
            <a:off x="1081088" y="3810000"/>
            <a:ext cx="7229475"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12</a:t>
            </a:fld>
            <a:endParaRPr lang="en-US"/>
          </a:p>
        </p:txBody>
      </p:sp>
      <p:sp>
        <p:nvSpPr>
          <p:cNvPr id="6" name="Title 1"/>
          <p:cNvSpPr>
            <a:spLocks noGrp="1"/>
          </p:cNvSpPr>
          <p:nvPr>
            <p:ph type="title"/>
          </p:nvPr>
        </p:nvSpPr>
        <p:spPr>
          <a:xfrm>
            <a:off x="5010150" y="7938"/>
            <a:ext cx="3933824" cy="1277937"/>
          </a:xfrm>
        </p:spPr>
        <p:txBody>
          <a:bodyPr>
            <a:normAutofit/>
          </a:bodyPr>
          <a:lstStyle/>
          <a:p>
            <a:r>
              <a:rPr lang="en-US" sz="3600" dirty="0" smtClean="0"/>
              <a:t>Kick / Response measurements - 3</a:t>
            </a:r>
            <a:endParaRPr lang="en-US" sz="3600" dirty="0"/>
          </a:p>
        </p:txBody>
      </p:sp>
      <p:pic>
        <p:nvPicPr>
          <p:cNvPr id="38915" name="Picture 3"/>
          <p:cNvPicPr>
            <a:picLocks noChangeAspect="1" noChangeArrowheads="1"/>
          </p:cNvPicPr>
          <p:nvPr/>
        </p:nvPicPr>
        <p:blipFill>
          <a:blip r:embed="rId2" cstate="print"/>
          <a:srcRect/>
          <a:stretch>
            <a:fillRect/>
          </a:stretch>
        </p:blipFill>
        <p:spPr bwMode="auto">
          <a:xfrm>
            <a:off x="200025" y="1"/>
            <a:ext cx="4313373" cy="6858000"/>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4257676" y="1847850"/>
            <a:ext cx="4572000" cy="1448709"/>
          </a:xfrm>
          <a:prstGeom prst="rect">
            <a:avLst/>
          </a:prstGeom>
          <a:noFill/>
          <a:ln w="9525">
            <a:noFill/>
            <a:miter lim="800000"/>
            <a:headEnd/>
            <a:tailEnd/>
          </a:ln>
        </p:spPr>
      </p:pic>
      <p:pic>
        <p:nvPicPr>
          <p:cNvPr id="38917" name="Picture 5"/>
          <p:cNvPicPr>
            <a:picLocks noChangeAspect="1" noChangeArrowheads="1"/>
          </p:cNvPicPr>
          <p:nvPr/>
        </p:nvPicPr>
        <p:blipFill>
          <a:blip r:embed="rId4" cstate="print"/>
          <a:srcRect/>
          <a:stretch>
            <a:fillRect/>
          </a:stretch>
        </p:blipFill>
        <p:spPr bwMode="auto">
          <a:xfrm>
            <a:off x="4376738" y="3729038"/>
            <a:ext cx="4757737" cy="2434020"/>
          </a:xfrm>
          <a:prstGeom prst="rect">
            <a:avLst/>
          </a:prstGeom>
          <a:noFill/>
          <a:ln w="9525">
            <a:noFill/>
            <a:miter lim="800000"/>
            <a:headEnd/>
            <a:tailEnd/>
          </a:ln>
        </p:spPr>
      </p:pic>
      <p:sp>
        <p:nvSpPr>
          <p:cNvPr id="11" name="TextBox 10"/>
          <p:cNvSpPr txBox="1"/>
          <p:nvPr/>
        </p:nvSpPr>
        <p:spPr>
          <a:xfrm>
            <a:off x="7343775" y="3257550"/>
            <a:ext cx="1905001" cy="1754326"/>
          </a:xfrm>
          <a:prstGeom prst="rect">
            <a:avLst/>
          </a:prstGeom>
          <a:noFill/>
        </p:spPr>
        <p:txBody>
          <a:bodyPr wrap="square" rtlCol="0">
            <a:spAutoFit/>
          </a:bodyPr>
          <a:lstStyle/>
          <a:p>
            <a:r>
              <a:rPr lang="en-US" b="1" dirty="0" smtClean="0">
                <a:solidFill>
                  <a:srgbClr val="FF0000"/>
                </a:solidFill>
              </a:rPr>
              <a:t>Penalty function corresponds to an average error of a position measurement of 45 mm !!!!!!!!!!!!</a:t>
            </a:r>
            <a:endParaRPr lang="en-US" b="1" dirty="0">
              <a:solidFill>
                <a:srgbClr val="FF0000"/>
              </a:solidFill>
            </a:endParaRPr>
          </a:p>
        </p:txBody>
      </p:sp>
      <p:cxnSp>
        <p:nvCxnSpPr>
          <p:cNvPr id="13" name="Straight Arrow Connector 12"/>
          <p:cNvCxnSpPr/>
          <p:nvPr/>
        </p:nvCxnSpPr>
        <p:spPr>
          <a:xfrm flipH="1">
            <a:off x="6819901" y="4781550"/>
            <a:ext cx="561974" cy="409575"/>
          </a:xfrm>
          <a:prstGeom prst="straightConnector1">
            <a:avLst/>
          </a:prstGeom>
          <a:ln w="50800" cmpd="thinThick">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3174"/>
            <a:ext cx="9144000" cy="1177925"/>
          </a:xfrm>
        </p:spPr>
        <p:txBody>
          <a:bodyPr>
            <a:normAutofit fontScale="90000"/>
          </a:bodyPr>
          <a:lstStyle/>
          <a:p>
            <a:r>
              <a:rPr lang="en-US" dirty="0" smtClean="0"/>
              <a:t>Kick / Response measurements – 4 Steering Issues (slide from </a:t>
            </a:r>
            <a:r>
              <a:rPr lang="en-US" dirty="0" err="1" smtClean="0"/>
              <a:t>J.Wenninger</a:t>
            </a:r>
            <a:r>
              <a:rPr lang="en-US" dirty="0" smtClean="0"/>
              <a:t>)</a:t>
            </a:r>
          </a:p>
        </p:txBody>
      </p:sp>
      <p:sp>
        <p:nvSpPr>
          <p:cNvPr id="3" name="TextBox 2"/>
          <p:cNvSpPr txBox="1"/>
          <p:nvPr/>
        </p:nvSpPr>
        <p:spPr>
          <a:xfrm>
            <a:off x="407988" y="1293813"/>
            <a:ext cx="5237162" cy="4543425"/>
          </a:xfrm>
          <a:prstGeom prst="rect">
            <a:avLst/>
          </a:prstGeom>
          <a:noFill/>
        </p:spPr>
        <p:txBody>
          <a:bodyPr>
            <a:spAutoFit/>
          </a:bodyPr>
          <a:lstStyle/>
          <a:p>
            <a:pPr>
              <a:spcBef>
                <a:spcPts val="500"/>
              </a:spcBef>
              <a:defRPr/>
            </a:pPr>
            <a:r>
              <a:rPr lang="en-US" sz="1600" dirty="0">
                <a:latin typeface="+mn-lt"/>
              </a:rPr>
              <a:t>There are special issues related to the split foils (BSPs) in TT20:</a:t>
            </a:r>
          </a:p>
          <a:p>
            <a:pPr marL="574675" lvl="1" indent="-117475">
              <a:spcBef>
                <a:spcPts val="500"/>
              </a:spcBef>
              <a:buFont typeface="Arial" pitchFamily="34" charset="0"/>
              <a:buChar char="•"/>
              <a:defRPr/>
            </a:pPr>
            <a:r>
              <a:rPr lang="en-US" sz="1400" dirty="0">
                <a:latin typeface="+mn-lt"/>
              </a:rPr>
              <a:t>The position must be reconstructed from the normalized signal difference of the two foils,</a:t>
            </a:r>
          </a:p>
          <a:p>
            <a:pPr marL="574675" lvl="1" indent="-117475">
              <a:spcBef>
                <a:spcPts val="500"/>
              </a:spcBef>
              <a:defRPr/>
            </a:pPr>
            <a:r>
              <a:rPr lang="en-US" sz="1400" dirty="0">
                <a:latin typeface="+mn-lt"/>
              </a:rPr>
              <a:t>	 	</a:t>
            </a:r>
            <a:r>
              <a:rPr lang="en-US" sz="1400" dirty="0">
                <a:latin typeface="Symbol" pitchFamily="18" charset="2"/>
              </a:rPr>
              <a:t>D</a:t>
            </a:r>
            <a:r>
              <a:rPr lang="en-US" sz="1400" dirty="0">
                <a:latin typeface="+mn-lt"/>
              </a:rPr>
              <a:t> = (A-B)/(A+B)</a:t>
            </a:r>
          </a:p>
          <a:p>
            <a:pPr marL="574675" lvl="1" indent="-117475">
              <a:spcBef>
                <a:spcPts val="500"/>
              </a:spcBef>
              <a:buFont typeface="Arial" pitchFamily="34" charset="0"/>
              <a:buChar char="•"/>
              <a:defRPr/>
            </a:pPr>
            <a:r>
              <a:rPr lang="en-US" sz="1400" dirty="0">
                <a:latin typeface="+mn-lt"/>
              </a:rPr>
              <a:t> </a:t>
            </a:r>
            <a:r>
              <a:rPr lang="en-US" sz="1400" dirty="0">
                <a:solidFill>
                  <a:srgbClr val="FF0000"/>
                </a:solidFill>
                <a:latin typeface="+mn-lt"/>
              </a:rPr>
              <a:t>The conversion from </a:t>
            </a:r>
            <a:r>
              <a:rPr lang="en-US" sz="1400" dirty="0">
                <a:solidFill>
                  <a:srgbClr val="FF0000"/>
                </a:solidFill>
                <a:latin typeface="Symbol" pitchFamily="18" charset="2"/>
              </a:rPr>
              <a:t>D</a:t>
            </a:r>
            <a:r>
              <a:rPr lang="en-US" sz="1400" dirty="0">
                <a:solidFill>
                  <a:srgbClr val="FF0000"/>
                </a:solidFill>
                <a:latin typeface="+mn-lt"/>
              </a:rPr>
              <a:t> to the real position depends of the profile of the beam, i.e. shape and </a:t>
            </a:r>
            <a:r>
              <a:rPr lang="en-US" sz="1400" dirty="0" err="1">
                <a:solidFill>
                  <a:srgbClr val="FF0000"/>
                </a:solidFill>
                <a:latin typeface="+mn-lt"/>
              </a:rPr>
              <a:t>emittance</a:t>
            </a:r>
            <a:r>
              <a:rPr lang="en-US" sz="1400" dirty="0">
                <a:solidFill>
                  <a:srgbClr val="FF0000"/>
                </a:solidFill>
                <a:latin typeface="+mn-lt"/>
              </a:rPr>
              <a:t>.</a:t>
            </a:r>
          </a:p>
          <a:p>
            <a:pPr marL="574675" lvl="1" indent="-117475">
              <a:spcBef>
                <a:spcPts val="500"/>
              </a:spcBef>
              <a:buFont typeface="Arial" pitchFamily="34" charset="0"/>
              <a:buChar char="•"/>
              <a:defRPr/>
            </a:pPr>
            <a:r>
              <a:rPr lang="en-US" sz="1400" dirty="0">
                <a:latin typeface="+mn-lt"/>
              </a:rPr>
              <a:t>For steering it is assumed that the profile is triangular, and the </a:t>
            </a:r>
            <a:r>
              <a:rPr lang="en-US" sz="1400" dirty="0" err="1">
                <a:latin typeface="+mn-lt"/>
              </a:rPr>
              <a:t>emittance</a:t>
            </a:r>
            <a:r>
              <a:rPr lang="en-US" sz="1400" dirty="0">
                <a:latin typeface="+mn-lt"/>
              </a:rPr>
              <a:t> is a good (typical) guess Note that the TRUE </a:t>
            </a:r>
            <a:r>
              <a:rPr lang="en-US" sz="1400" dirty="0" err="1">
                <a:latin typeface="+mn-lt"/>
              </a:rPr>
              <a:t>emittance</a:t>
            </a:r>
            <a:r>
              <a:rPr lang="en-US" sz="1400" dirty="0">
                <a:latin typeface="+mn-lt"/>
              </a:rPr>
              <a:t> may vary with intensity and target sharing.</a:t>
            </a:r>
          </a:p>
          <a:p>
            <a:pPr marL="574675" lvl="1" indent="-117475">
              <a:spcBef>
                <a:spcPts val="500"/>
              </a:spcBef>
              <a:buFont typeface="Arial" pitchFamily="34" charset="0"/>
              <a:buChar char="•"/>
              <a:defRPr/>
            </a:pPr>
            <a:r>
              <a:rPr lang="en-US" sz="1400" dirty="0">
                <a:latin typeface="+mn-lt"/>
              </a:rPr>
              <a:t>If the beam is completely on one side (A or B) the signal remains constant independently of the real position </a:t>
            </a:r>
            <a:r>
              <a:rPr lang="en-US" sz="1400" dirty="0">
                <a:solidFill>
                  <a:srgbClr val="FF0000"/>
                </a:solidFill>
                <a:latin typeface="+mn-lt"/>
                <a:sym typeface="Wingdings" pitchFamily="2" charset="2"/>
              </a:rPr>
              <a:t> ‘saturation’ of the position.</a:t>
            </a:r>
          </a:p>
          <a:p>
            <a:pPr marL="574675" lvl="1" indent="-117475">
              <a:spcBef>
                <a:spcPts val="500"/>
              </a:spcBef>
              <a:defRPr/>
            </a:pPr>
            <a:r>
              <a:rPr lang="en-US" sz="1400" dirty="0">
                <a:solidFill>
                  <a:srgbClr val="FF0000"/>
                </a:solidFill>
                <a:latin typeface="+mn-lt"/>
                <a:sym typeface="Wingdings" pitchFamily="2" charset="2"/>
              </a:rPr>
              <a:t>	</a:t>
            </a:r>
            <a:r>
              <a:rPr lang="en-US" sz="1400" dirty="0">
                <a:solidFill>
                  <a:srgbClr val="0070C0"/>
                </a:solidFill>
                <a:latin typeface="+mn-lt"/>
                <a:sym typeface="Wingdings" pitchFamily="2" charset="2"/>
              </a:rPr>
              <a:t>In the steering program a monitor that is saturated is indicated in </a:t>
            </a:r>
            <a:r>
              <a:rPr lang="en-US" sz="1400" b="1" u="sng" dirty="0">
                <a:solidFill>
                  <a:srgbClr val="FFC000"/>
                </a:solidFill>
                <a:latin typeface="+mn-lt"/>
                <a:sym typeface="Wingdings" pitchFamily="2" charset="2"/>
              </a:rPr>
              <a:t>YELLOW</a:t>
            </a:r>
            <a:r>
              <a:rPr lang="en-US" sz="1400" dirty="0">
                <a:solidFill>
                  <a:srgbClr val="0070C0"/>
                </a:solidFill>
                <a:latin typeface="+mn-lt"/>
                <a:sym typeface="Wingdings" pitchFamily="2" charset="2"/>
              </a:rPr>
              <a:t> (WARNING !)</a:t>
            </a:r>
            <a:r>
              <a:rPr lang="en-US" sz="1400" dirty="0">
                <a:solidFill>
                  <a:srgbClr val="FF0000"/>
                </a:solidFill>
                <a:latin typeface="+mn-lt"/>
                <a:sym typeface="Wingdings" pitchFamily="2" charset="2"/>
              </a:rPr>
              <a:t>.</a:t>
            </a:r>
            <a:endParaRPr lang="en-US" sz="1400" dirty="0">
              <a:solidFill>
                <a:srgbClr val="FF0000"/>
              </a:solidFill>
              <a:latin typeface="+mn-lt"/>
            </a:endParaRPr>
          </a:p>
          <a:p>
            <a:pPr marL="574675" lvl="1" indent="-117475">
              <a:spcBef>
                <a:spcPts val="500"/>
              </a:spcBef>
              <a:defRPr/>
            </a:pPr>
            <a:r>
              <a:rPr lang="en-US" sz="1400" dirty="0">
                <a:latin typeface="+mn-lt"/>
              </a:rPr>
              <a:t> </a:t>
            </a:r>
          </a:p>
          <a:p>
            <a:pPr marL="117475" indent="-117475" algn="ctr">
              <a:spcBef>
                <a:spcPts val="500"/>
              </a:spcBef>
              <a:buFont typeface="Wingdings" pitchFamily="2" charset="2"/>
              <a:buChar char="à"/>
              <a:defRPr/>
            </a:pPr>
            <a:r>
              <a:rPr lang="en-US" sz="1400" dirty="0">
                <a:solidFill>
                  <a:srgbClr val="7030A0"/>
                </a:solidFill>
                <a:latin typeface="+mn-lt"/>
                <a:sym typeface="Wingdings" pitchFamily="2" charset="2"/>
              </a:rPr>
              <a:t>Steering is delicate in TT20… more than in LHC ??</a:t>
            </a:r>
          </a:p>
        </p:txBody>
      </p:sp>
      <p:sp>
        <p:nvSpPr>
          <p:cNvPr id="30724" name="Slide Number Placeholder 3"/>
          <p:cNvSpPr>
            <a:spLocks noGrp="1"/>
          </p:cNvSpPr>
          <p:nvPr>
            <p:ph type="sldNum" sz="quarter" idx="12"/>
          </p:nvPr>
        </p:nvSpPr>
        <p:spPr>
          <a:noFill/>
        </p:spPr>
        <p:txBody>
          <a:bodyPr/>
          <a:lstStyle/>
          <a:p>
            <a:fld id="{BC13DEF6-FB04-4698-A1D4-6D7BAAB980C9}" type="slidenum">
              <a:rPr lang="en-US" smtClean="0">
                <a:latin typeface="Arial" pitchFamily="34" charset="0"/>
              </a:rPr>
              <a:pPr/>
              <a:t>13</a:t>
            </a:fld>
            <a:endParaRPr lang="en-US" smtClean="0">
              <a:latin typeface="Arial" pitchFamily="34" charset="0"/>
            </a:endParaRPr>
          </a:p>
        </p:txBody>
      </p:sp>
      <p:grpSp>
        <p:nvGrpSpPr>
          <p:cNvPr id="2" name="Group 29"/>
          <p:cNvGrpSpPr>
            <a:grpSpLocks/>
          </p:cNvGrpSpPr>
          <p:nvPr/>
        </p:nvGrpSpPr>
        <p:grpSpPr bwMode="auto">
          <a:xfrm>
            <a:off x="5692775" y="1520825"/>
            <a:ext cx="3249613" cy="3281363"/>
            <a:chOff x="5723085" y="1222513"/>
            <a:chExt cx="3249393" cy="3281930"/>
          </a:xfrm>
        </p:grpSpPr>
        <p:sp>
          <p:nvSpPr>
            <p:cNvPr id="30727" name="TextBox 15"/>
            <p:cNvSpPr txBox="1">
              <a:spLocks noChangeArrowheads="1"/>
            </p:cNvSpPr>
            <p:nvPr/>
          </p:nvSpPr>
          <p:spPr bwMode="auto">
            <a:xfrm>
              <a:off x="7726624" y="4227444"/>
              <a:ext cx="1245854" cy="276999"/>
            </a:xfrm>
            <a:prstGeom prst="rect">
              <a:avLst/>
            </a:prstGeom>
            <a:noFill/>
            <a:ln w="9525">
              <a:noFill/>
              <a:miter lim="800000"/>
              <a:headEnd/>
              <a:tailEnd/>
            </a:ln>
          </p:spPr>
          <p:txBody>
            <a:bodyPr wrap="none">
              <a:spAutoFit/>
            </a:bodyPr>
            <a:lstStyle/>
            <a:p>
              <a:r>
                <a:rPr lang="en-US" sz="1200" b="1"/>
                <a:t>Beam position</a:t>
              </a:r>
            </a:p>
          </p:txBody>
        </p:sp>
        <p:grpSp>
          <p:nvGrpSpPr>
            <p:cNvPr id="4" name="Group 28"/>
            <p:cNvGrpSpPr>
              <a:grpSpLocks/>
            </p:cNvGrpSpPr>
            <p:nvPr/>
          </p:nvGrpSpPr>
          <p:grpSpPr bwMode="auto">
            <a:xfrm>
              <a:off x="5723085" y="1222513"/>
              <a:ext cx="2973654" cy="2883936"/>
              <a:chOff x="5723085" y="1222513"/>
              <a:chExt cx="2973654" cy="2883936"/>
            </a:xfrm>
          </p:grpSpPr>
          <p:sp>
            <p:nvSpPr>
              <p:cNvPr id="30729" name="Rectangle 4"/>
              <p:cNvSpPr>
                <a:spLocks noChangeArrowheads="1"/>
              </p:cNvSpPr>
              <p:nvPr/>
            </p:nvSpPr>
            <p:spPr bwMode="auto">
              <a:xfrm>
                <a:off x="6475249" y="1533359"/>
                <a:ext cx="944217" cy="964096"/>
              </a:xfrm>
              <a:prstGeom prst="rect">
                <a:avLst/>
              </a:prstGeom>
              <a:solidFill>
                <a:schemeClr val="accent1"/>
              </a:solidFill>
              <a:ln w="9525" algn="ctr">
                <a:solidFill>
                  <a:schemeClr val="tx1"/>
                </a:solidFill>
                <a:round/>
                <a:headEnd/>
                <a:tailEnd/>
              </a:ln>
            </p:spPr>
            <p:txBody>
              <a:bodyPr/>
              <a:lstStyle/>
              <a:p>
                <a:endParaRPr lang="en-US"/>
              </a:p>
            </p:txBody>
          </p:sp>
          <p:sp>
            <p:nvSpPr>
              <p:cNvPr id="30730" name="Rectangle 5"/>
              <p:cNvSpPr>
                <a:spLocks noChangeArrowheads="1"/>
              </p:cNvSpPr>
              <p:nvPr/>
            </p:nvSpPr>
            <p:spPr bwMode="auto">
              <a:xfrm>
                <a:off x="7424587" y="1533359"/>
                <a:ext cx="944217" cy="964096"/>
              </a:xfrm>
              <a:prstGeom prst="rect">
                <a:avLst/>
              </a:prstGeom>
              <a:solidFill>
                <a:srgbClr val="00B0F0"/>
              </a:solidFill>
              <a:ln w="9525" algn="ctr">
                <a:solidFill>
                  <a:schemeClr val="tx1"/>
                </a:solidFill>
                <a:round/>
                <a:headEnd/>
                <a:tailEnd/>
              </a:ln>
            </p:spPr>
            <p:txBody>
              <a:bodyPr/>
              <a:lstStyle/>
              <a:p>
                <a:endParaRPr lang="en-US">
                  <a:solidFill>
                    <a:srgbClr val="00B0F0"/>
                  </a:solidFill>
                </a:endParaRPr>
              </a:p>
            </p:txBody>
          </p:sp>
          <p:sp>
            <p:nvSpPr>
              <p:cNvPr id="30731" name="TextBox 6"/>
              <p:cNvSpPr txBox="1">
                <a:spLocks noChangeArrowheads="1"/>
              </p:cNvSpPr>
              <p:nvPr/>
            </p:nvSpPr>
            <p:spPr bwMode="auto">
              <a:xfrm>
                <a:off x="6598920" y="1222513"/>
                <a:ext cx="674928" cy="307777"/>
              </a:xfrm>
              <a:prstGeom prst="rect">
                <a:avLst/>
              </a:prstGeom>
              <a:noFill/>
              <a:ln w="9525">
                <a:noFill/>
                <a:miter lim="800000"/>
                <a:headEnd/>
                <a:tailEnd/>
              </a:ln>
            </p:spPr>
            <p:txBody>
              <a:bodyPr wrap="none">
                <a:spAutoFit/>
              </a:bodyPr>
              <a:lstStyle/>
              <a:p>
                <a:r>
                  <a:rPr lang="en-US" sz="1400" b="1"/>
                  <a:t>Foil A</a:t>
                </a:r>
              </a:p>
            </p:txBody>
          </p:sp>
          <p:sp>
            <p:nvSpPr>
              <p:cNvPr id="30732" name="TextBox 7"/>
              <p:cNvSpPr txBox="1">
                <a:spLocks noChangeArrowheads="1"/>
              </p:cNvSpPr>
              <p:nvPr/>
            </p:nvSpPr>
            <p:spPr bwMode="auto">
              <a:xfrm>
                <a:off x="7566329" y="1225826"/>
                <a:ext cx="681597" cy="307777"/>
              </a:xfrm>
              <a:prstGeom prst="rect">
                <a:avLst/>
              </a:prstGeom>
              <a:noFill/>
              <a:ln w="9525">
                <a:noFill/>
                <a:miter lim="800000"/>
                <a:headEnd/>
                <a:tailEnd/>
              </a:ln>
            </p:spPr>
            <p:txBody>
              <a:bodyPr wrap="none">
                <a:spAutoFit/>
              </a:bodyPr>
              <a:lstStyle/>
              <a:p>
                <a:r>
                  <a:rPr lang="en-US" sz="1400" b="1"/>
                  <a:t>Foil B</a:t>
                </a:r>
              </a:p>
            </p:txBody>
          </p:sp>
          <p:sp>
            <p:nvSpPr>
              <p:cNvPr id="9" name="Oval 8"/>
              <p:cNvSpPr/>
              <p:nvPr/>
            </p:nvSpPr>
            <p:spPr bwMode="auto">
              <a:xfrm>
                <a:off x="6946790" y="1699592"/>
                <a:ext cx="745434" cy="248478"/>
              </a:xfrm>
              <a:prstGeom prst="ellipse">
                <a:avLst/>
              </a:prstGeom>
              <a:solidFill>
                <a:srgbClr val="FFC000"/>
              </a:solidFill>
              <a:ln w="9525" cap="flat" cmpd="sng" algn="ctr">
                <a:solidFill>
                  <a:schemeClr val="tx1"/>
                </a:solidFill>
                <a:prstDash val="solid"/>
                <a:round/>
                <a:headEnd type="none" w="med" len="med"/>
                <a:tailEnd type="none" w="med" len="med"/>
              </a:ln>
              <a:effectLst>
                <a:innerShdw blurRad="228600">
                  <a:prstClr val="black">
                    <a:alpha val="92000"/>
                  </a:prstClr>
                </a:innerShdw>
              </a:effectLst>
            </p:spPr>
            <p:txBody>
              <a:bodyPr/>
              <a:lstStyle/>
              <a:p>
                <a:pPr>
                  <a:defRPr/>
                </a:pPr>
                <a:endParaRPr lang="en-US" dirty="0">
                  <a:latin typeface="Arial" charset="0"/>
                </a:endParaRPr>
              </a:p>
            </p:txBody>
          </p:sp>
          <p:sp>
            <p:nvSpPr>
              <p:cNvPr id="10" name="Oval 9"/>
              <p:cNvSpPr/>
              <p:nvPr/>
            </p:nvSpPr>
            <p:spPr bwMode="auto">
              <a:xfrm>
                <a:off x="7297973" y="2100471"/>
                <a:ext cx="384312" cy="248478"/>
              </a:xfrm>
              <a:prstGeom prst="ellipse">
                <a:avLst/>
              </a:prstGeom>
              <a:solidFill>
                <a:srgbClr val="FF0000"/>
              </a:solidFill>
              <a:ln w="9525" cap="flat" cmpd="sng" algn="ctr">
                <a:solidFill>
                  <a:schemeClr val="tx1"/>
                </a:solidFill>
                <a:prstDash val="solid"/>
                <a:round/>
                <a:headEnd type="none" w="med" len="med"/>
                <a:tailEnd type="none" w="med" len="med"/>
              </a:ln>
              <a:effectLst>
                <a:innerShdw blurRad="228600">
                  <a:prstClr val="black">
                    <a:alpha val="92000"/>
                  </a:prstClr>
                </a:innerShdw>
              </a:effectLst>
            </p:spPr>
            <p:txBody>
              <a:bodyPr/>
              <a:lstStyle/>
              <a:p>
                <a:pPr>
                  <a:defRPr/>
                </a:pPr>
                <a:endParaRPr lang="en-US" dirty="0">
                  <a:latin typeface="Arial" charset="0"/>
                </a:endParaRPr>
              </a:p>
            </p:txBody>
          </p:sp>
          <p:cxnSp>
            <p:nvCxnSpPr>
              <p:cNvPr id="30739" name="Straight Arrow Connector 11"/>
              <p:cNvCxnSpPr>
                <a:cxnSpLocks noChangeShapeType="1"/>
              </p:cNvCxnSpPr>
              <p:nvPr/>
            </p:nvCxnSpPr>
            <p:spPr bwMode="auto">
              <a:xfrm rot="16200000" flipV="1">
                <a:off x="5705061" y="3458817"/>
                <a:ext cx="1262270" cy="9939"/>
              </a:xfrm>
              <a:prstGeom prst="straightConnector1">
                <a:avLst/>
              </a:prstGeom>
              <a:noFill/>
              <a:ln w="19050" algn="ctr">
                <a:solidFill>
                  <a:schemeClr val="tx1"/>
                </a:solidFill>
                <a:round/>
                <a:headEnd/>
                <a:tailEnd type="arrow" w="med" len="med"/>
              </a:ln>
            </p:spPr>
          </p:cxnSp>
          <p:cxnSp>
            <p:nvCxnSpPr>
              <p:cNvPr id="30740" name="Straight Arrow Connector 13"/>
              <p:cNvCxnSpPr>
                <a:cxnSpLocks noChangeShapeType="1"/>
              </p:cNvCxnSpPr>
              <p:nvPr/>
            </p:nvCxnSpPr>
            <p:spPr bwMode="auto">
              <a:xfrm>
                <a:off x="6331226" y="4104861"/>
                <a:ext cx="2365513" cy="1588"/>
              </a:xfrm>
              <a:prstGeom prst="straightConnector1">
                <a:avLst/>
              </a:prstGeom>
              <a:noFill/>
              <a:ln w="19050" algn="ctr">
                <a:solidFill>
                  <a:schemeClr val="tx1"/>
                </a:solidFill>
                <a:round/>
                <a:headEnd/>
                <a:tailEnd type="arrow" w="med" len="med"/>
              </a:ln>
            </p:spPr>
          </p:cxnSp>
          <p:sp>
            <p:nvSpPr>
              <p:cNvPr id="30741" name="TextBox 16"/>
              <p:cNvSpPr txBox="1">
                <a:spLocks noChangeArrowheads="1"/>
              </p:cNvSpPr>
              <p:nvPr/>
            </p:nvSpPr>
            <p:spPr bwMode="auto">
              <a:xfrm rot="-5400000">
                <a:off x="5455864" y="2920118"/>
                <a:ext cx="811441" cy="276999"/>
              </a:xfrm>
              <a:prstGeom prst="rect">
                <a:avLst/>
              </a:prstGeom>
              <a:noFill/>
              <a:ln w="9525">
                <a:noFill/>
                <a:miter lim="800000"/>
                <a:headEnd/>
                <a:tailEnd/>
              </a:ln>
            </p:spPr>
            <p:txBody>
              <a:bodyPr wrap="none">
                <a:spAutoFit/>
              </a:bodyPr>
              <a:lstStyle/>
              <a:p>
                <a:r>
                  <a:rPr lang="en-US" sz="1200" b="1"/>
                  <a:t>A-B/A+B</a:t>
                </a:r>
              </a:p>
            </p:txBody>
          </p:sp>
          <p:sp>
            <p:nvSpPr>
              <p:cNvPr id="30742" name="Freeform 18"/>
              <p:cNvSpPr>
                <a:spLocks noChangeArrowheads="1"/>
              </p:cNvSpPr>
              <p:nvPr/>
            </p:nvSpPr>
            <p:spPr bwMode="auto">
              <a:xfrm>
                <a:off x="6369275" y="3140926"/>
                <a:ext cx="2245680" cy="664384"/>
              </a:xfrm>
              <a:custGeom>
                <a:avLst/>
                <a:gdLst>
                  <a:gd name="T0" fmla="*/ 0 w 2245680"/>
                  <a:gd name="T1" fmla="*/ 90041449 h 467877"/>
                  <a:gd name="T2" fmla="*/ 782076 w 2245680"/>
                  <a:gd name="T3" fmla="*/ 85200782 h 467877"/>
                  <a:gd name="T4" fmla="*/ 1065212 w 2245680"/>
                  <a:gd name="T5" fmla="*/ 45692394 h 467877"/>
                  <a:gd name="T6" fmla="*/ 1368734 w 2245680"/>
                  <a:gd name="T7" fmla="*/ 1912941 h 467877"/>
                  <a:gd name="T8" fmla="*/ 2245680 w 2245680"/>
                  <a:gd name="T9" fmla="*/ 1912941 h 467877"/>
                  <a:gd name="T10" fmla="*/ 0 60000 65536"/>
                  <a:gd name="T11" fmla="*/ 0 60000 65536"/>
                  <a:gd name="T12" fmla="*/ 0 60000 65536"/>
                  <a:gd name="T13" fmla="*/ 0 60000 65536"/>
                  <a:gd name="T14" fmla="*/ 0 60000 65536"/>
                  <a:gd name="T15" fmla="*/ 0 w 2245680"/>
                  <a:gd name="T16" fmla="*/ 0 h 467877"/>
                  <a:gd name="T17" fmla="*/ 2245680 w 2245680"/>
                  <a:gd name="T18" fmla="*/ 467877 h 467877"/>
                </a:gdLst>
                <a:ahLst/>
                <a:cxnLst>
                  <a:cxn ang="T10">
                    <a:pos x="T0" y="T1"/>
                  </a:cxn>
                  <a:cxn ang="T11">
                    <a:pos x="T2" y="T3"/>
                  </a:cxn>
                  <a:cxn ang="T12">
                    <a:pos x="T4" y="T5"/>
                  </a:cxn>
                  <a:cxn ang="T13">
                    <a:pos x="T6" y="T7"/>
                  </a:cxn>
                  <a:cxn ang="T14">
                    <a:pos x="T8" y="T9"/>
                  </a:cxn>
                </a:cxnLst>
                <a:rect l="T15" t="T16" r="T17" b="T18"/>
                <a:pathLst>
                  <a:path w="2245680" h="467877">
                    <a:moveTo>
                      <a:pt x="0" y="467877"/>
                    </a:moveTo>
                    <a:cubicBezTo>
                      <a:pt x="116582" y="466110"/>
                      <a:pt x="545269" y="459797"/>
                      <a:pt x="782076" y="442723"/>
                    </a:cubicBezTo>
                    <a:cubicBezTo>
                      <a:pt x="987502" y="432841"/>
                      <a:pt x="966669" y="352134"/>
                      <a:pt x="1065212" y="237429"/>
                    </a:cubicBezTo>
                    <a:cubicBezTo>
                      <a:pt x="1171552" y="92343"/>
                      <a:pt x="1189681" y="12659"/>
                      <a:pt x="1368734" y="9940"/>
                    </a:cubicBezTo>
                    <a:cubicBezTo>
                      <a:pt x="1488003" y="0"/>
                      <a:pt x="1937567" y="9940"/>
                      <a:pt x="2245680" y="9940"/>
                    </a:cubicBezTo>
                  </a:path>
                </a:pathLst>
              </a:custGeom>
              <a:noFill/>
              <a:ln w="22225" algn="ctr">
                <a:solidFill>
                  <a:srgbClr val="FF0000"/>
                </a:solidFill>
                <a:round/>
                <a:headEnd/>
                <a:tailEnd/>
              </a:ln>
            </p:spPr>
            <p:txBody>
              <a:bodyPr/>
              <a:lstStyle/>
              <a:p>
                <a:endParaRPr lang="en-US"/>
              </a:p>
            </p:txBody>
          </p:sp>
          <p:sp>
            <p:nvSpPr>
              <p:cNvPr id="30743" name="Freeform 19"/>
              <p:cNvSpPr>
                <a:spLocks noChangeArrowheads="1"/>
              </p:cNvSpPr>
              <p:nvPr/>
            </p:nvSpPr>
            <p:spPr bwMode="auto">
              <a:xfrm>
                <a:off x="6380822" y="3140927"/>
                <a:ext cx="2227293" cy="663497"/>
              </a:xfrm>
              <a:custGeom>
                <a:avLst/>
                <a:gdLst>
                  <a:gd name="T0" fmla="*/ 0 w 2298801"/>
                  <a:gd name="T1" fmla="*/ 86537581 h 467811"/>
                  <a:gd name="T2" fmla="*/ 280312 w 2298801"/>
                  <a:gd name="T3" fmla="*/ 86537581 h 467811"/>
                  <a:gd name="T4" fmla="*/ 509408 w 2298801"/>
                  <a:gd name="T5" fmla="*/ 73399529 h 467811"/>
                  <a:gd name="T6" fmla="*/ 778134 w 2298801"/>
                  <a:gd name="T7" fmla="*/ 32065301 h 467811"/>
                  <a:gd name="T8" fmla="*/ 1188968 w 2298801"/>
                  <a:gd name="T9" fmla="*/ 131010 h 467811"/>
                  <a:gd name="T10" fmla="*/ 1431008 w 2298801"/>
                  <a:gd name="T11" fmla="*/ 996754 h 467811"/>
                  <a:gd name="T12" fmla="*/ 0 60000 65536"/>
                  <a:gd name="T13" fmla="*/ 0 60000 65536"/>
                  <a:gd name="T14" fmla="*/ 0 60000 65536"/>
                  <a:gd name="T15" fmla="*/ 0 60000 65536"/>
                  <a:gd name="T16" fmla="*/ 0 60000 65536"/>
                  <a:gd name="T17" fmla="*/ 0 60000 65536"/>
                  <a:gd name="T18" fmla="*/ 0 w 2298801"/>
                  <a:gd name="T19" fmla="*/ 0 h 467811"/>
                  <a:gd name="T20" fmla="*/ 2298801 w 2298801"/>
                  <a:gd name="T21" fmla="*/ 467811 h 467811"/>
                </a:gdLst>
                <a:ahLst/>
                <a:cxnLst>
                  <a:cxn ang="T12">
                    <a:pos x="T0" y="T1"/>
                  </a:cxn>
                  <a:cxn ang="T13">
                    <a:pos x="T2" y="T3"/>
                  </a:cxn>
                  <a:cxn ang="T14">
                    <a:pos x="T4" y="T5"/>
                  </a:cxn>
                  <a:cxn ang="T15">
                    <a:pos x="T6" y="T7"/>
                  </a:cxn>
                  <a:cxn ang="T16">
                    <a:pos x="T8" y="T9"/>
                  </a:cxn>
                  <a:cxn ang="T17">
                    <a:pos x="T10" y="T11"/>
                  </a:cxn>
                </a:cxnLst>
                <a:rect l="T18" t="T19" r="T20" b="T21"/>
                <a:pathLst>
                  <a:path w="2298801" h="467811">
                    <a:moveTo>
                      <a:pt x="0" y="457802"/>
                    </a:moveTo>
                    <a:cubicBezTo>
                      <a:pt x="210415" y="459717"/>
                      <a:pt x="233527" y="467811"/>
                      <a:pt x="450296" y="457802"/>
                    </a:cubicBezTo>
                    <a:cubicBezTo>
                      <a:pt x="586683" y="440133"/>
                      <a:pt x="695060" y="428630"/>
                      <a:pt x="818322" y="388298"/>
                    </a:cubicBezTo>
                    <a:cubicBezTo>
                      <a:pt x="948982" y="341344"/>
                      <a:pt x="1098379" y="267798"/>
                      <a:pt x="1250008" y="169632"/>
                    </a:cubicBezTo>
                    <a:cubicBezTo>
                      <a:pt x="1466715" y="33677"/>
                      <a:pt x="1689807" y="0"/>
                      <a:pt x="1909979" y="693"/>
                    </a:cubicBezTo>
                    <a:lnTo>
                      <a:pt x="2298801" y="5273"/>
                    </a:lnTo>
                  </a:path>
                </a:pathLst>
              </a:custGeom>
              <a:noFill/>
              <a:ln w="22225" algn="ctr">
                <a:solidFill>
                  <a:srgbClr val="FFC000"/>
                </a:solidFill>
                <a:round/>
                <a:headEnd/>
                <a:tailEnd/>
              </a:ln>
            </p:spPr>
            <p:txBody>
              <a:bodyPr/>
              <a:lstStyle/>
              <a:p>
                <a:endParaRPr lang="en-US"/>
              </a:p>
            </p:txBody>
          </p:sp>
          <p:sp>
            <p:nvSpPr>
              <p:cNvPr id="30744" name="TextBox 20"/>
              <p:cNvSpPr txBox="1">
                <a:spLocks noChangeArrowheads="1"/>
              </p:cNvSpPr>
              <p:nvPr/>
            </p:nvSpPr>
            <p:spPr bwMode="auto">
              <a:xfrm>
                <a:off x="5996007" y="3648078"/>
                <a:ext cx="320922" cy="279318"/>
              </a:xfrm>
              <a:prstGeom prst="rect">
                <a:avLst/>
              </a:prstGeom>
              <a:noFill/>
              <a:ln w="9525">
                <a:noFill/>
                <a:miter lim="800000"/>
                <a:headEnd/>
                <a:tailEnd/>
              </a:ln>
            </p:spPr>
            <p:txBody>
              <a:bodyPr>
                <a:spAutoFit/>
              </a:bodyPr>
              <a:lstStyle/>
              <a:p>
                <a:r>
                  <a:rPr lang="en-US" sz="1200" b="1"/>
                  <a:t>-1</a:t>
                </a:r>
              </a:p>
            </p:txBody>
          </p:sp>
          <p:sp>
            <p:nvSpPr>
              <p:cNvPr id="30745" name="TextBox 21"/>
              <p:cNvSpPr txBox="1">
                <a:spLocks noChangeArrowheads="1"/>
              </p:cNvSpPr>
              <p:nvPr/>
            </p:nvSpPr>
            <p:spPr bwMode="auto">
              <a:xfrm>
                <a:off x="5958784" y="2988697"/>
                <a:ext cx="359394" cy="276999"/>
              </a:xfrm>
              <a:prstGeom prst="rect">
                <a:avLst/>
              </a:prstGeom>
              <a:noFill/>
              <a:ln w="9525">
                <a:noFill/>
                <a:miter lim="800000"/>
                <a:headEnd/>
                <a:tailEnd/>
              </a:ln>
            </p:spPr>
            <p:txBody>
              <a:bodyPr wrap="none">
                <a:spAutoFit/>
              </a:bodyPr>
              <a:lstStyle/>
              <a:p>
                <a:r>
                  <a:rPr lang="en-US" sz="1200" b="1"/>
                  <a:t>+1</a:t>
                </a:r>
              </a:p>
            </p:txBody>
          </p:sp>
          <p:cxnSp>
            <p:nvCxnSpPr>
              <p:cNvPr id="30746" name="Straight Connector 23"/>
              <p:cNvCxnSpPr>
                <a:cxnSpLocks noChangeShapeType="1"/>
              </p:cNvCxnSpPr>
              <p:nvPr/>
            </p:nvCxnSpPr>
            <p:spPr bwMode="auto">
              <a:xfrm flipV="1">
                <a:off x="6361043" y="3796748"/>
                <a:ext cx="2305879" cy="9940"/>
              </a:xfrm>
              <a:prstGeom prst="line">
                <a:avLst/>
              </a:prstGeom>
              <a:noFill/>
              <a:ln w="15875" algn="ctr">
                <a:solidFill>
                  <a:schemeClr val="tx1"/>
                </a:solidFill>
                <a:prstDash val="dash"/>
                <a:round/>
                <a:headEnd/>
                <a:tailEnd/>
              </a:ln>
            </p:spPr>
          </p:cxnSp>
          <p:cxnSp>
            <p:nvCxnSpPr>
              <p:cNvPr id="30747" name="Straight Connector 27"/>
              <p:cNvCxnSpPr>
                <a:cxnSpLocks noChangeShapeType="1"/>
              </p:cNvCxnSpPr>
              <p:nvPr/>
            </p:nvCxnSpPr>
            <p:spPr bwMode="auto">
              <a:xfrm flipV="1">
                <a:off x="6334539" y="3163957"/>
                <a:ext cx="2305879" cy="9940"/>
              </a:xfrm>
              <a:prstGeom prst="line">
                <a:avLst/>
              </a:prstGeom>
              <a:noFill/>
              <a:ln w="15875" algn="ctr">
                <a:solidFill>
                  <a:schemeClr val="tx1"/>
                </a:solidFill>
                <a:prstDash val="dash"/>
                <a:round/>
                <a:headEnd/>
                <a:tailEnd/>
              </a:ln>
            </p:spPr>
          </p:cxnSp>
        </p:grpSp>
      </p:grpSp>
      <p:sp>
        <p:nvSpPr>
          <p:cNvPr id="31" name="TextBox 30"/>
          <p:cNvSpPr txBox="1"/>
          <p:nvPr/>
        </p:nvSpPr>
        <p:spPr>
          <a:xfrm>
            <a:off x="558800" y="5732463"/>
            <a:ext cx="8026400" cy="584200"/>
          </a:xfrm>
          <a:prstGeom prst="rect">
            <a:avLst/>
          </a:prstGeom>
          <a:noFill/>
        </p:spPr>
        <p:txBody>
          <a:bodyPr>
            <a:spAutoFit/>
          </a:bodyPr>
          <a:lstStyle/>
          <a:p>
            <a:pPr>
              <a:spcBef>
                <a:spcPts val="500"/>
              </a:spcBef>
              <a:defRPr/>
            </a:pPr>
            <a:r>
              <a:rPr lang="en-US" sz="1600" dirty="0">
                <a:solidFill>
                  <a:srgbClr val="00B050"/>
                </a:solidFill>
                <a:latin typeface="+mn-lt"/>
              </a:rPr>
              <a:t>To ease life, a feedback (‘Autopilot’) can be run to automatically steer the beam on the target. But this works only to the last 2 monitors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14</a:t>
            </a:fld>
            <a:endParaRPr lang="en-US"/>
          </a:p>
        </p:txBody>
      </p:sp>
      <p:sp>
        <p:nvSpPr>
          <p:cNvPr id="6" name="Title 1"/>
          <p:cNvSpPr>
            <a:spLocks noGrp="1"/>
          </p:cNvSpPr>
          <p:nvPr>
            <p:ph type="title"/>
          </p:nvPr>
        </p:nvSpPr>
        <p:spPr>
          <a:xfrm>
            <a:off x="762000" y="7938"/>
            <a:ext cx="7981949" cy="935037"/>
          </a:xfrm>
        </p:spPr>
        <p:txBody>
          <a:bodyPr>
            <a:normAutofit/>
          </a:bodyPr>
          <a:lstStyle/>
          <a:p>
            <a:r>
              <a:rPr lang="en-US" sz="3600" dirty="0" smtClean="0"/>
              <a:t>Kick / Response measurements - 4</a:t>
            </a:r>
            <a:endParaRPr lang="en-US" sz="3600" dirty="0"/>
          </a:p>
        </p:txBody>
      </p:sp>
      <p:pic>
        <p:nvPicPr>
          <p:cNvPr id="39938" name="Picture 2"/>
          <p:cNvPicPr>
            <a:picLocks noChangeAspect="1" noChangeArrowheads="1"/>
          </p:cNvPicPr>
          <p:nvPr/>
        </p:nvPicPr>
        <p:blipFill>
          <a:blip r:embed="rId2" cstate="print"/>
          <a:srcRect/>
          <a:stretch>
            <a:fillRect/>
          </a:stretch>
        </p:blipFill>
        <p:spPr bwMode="auto">
          <a:xfrm>
            <a:off x="319088" y="895350"/>
            <a:ext cx="8505825" cy="5067300"/>
          </a:xfrm>
          <a:prstGeom prst="rect">
            <a:avLst/>
          </a:prstGeom>
          <a:noFill/>
          <a:ln w="9525">
            <a:noFill/>
            <a:miter lim="800000"/>
            <a:headEnd/>
            <a:tailEnd/>
          </a:ln>
        </p:spPr>
      </p:pic>
      <p:sp>
        <p:nvSpPr>
          <p:cNvPr id="10" name="TextBox 9"/>
          <p:cNvSpPr txBox="1"/>
          <p:nvPr/>
        </p:nvSpPr>
        <p:spPr>
          <a:xfrm>
            <a:off x="2076450" y="6076950"/>
            <a:ext cx="547687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Several SEM foils were saturated (</a:t>
            </a:r>
            <a:r>
              <a:rPr lang="en-US" b="1" dirty="0" smtClean="0">
                <a:solidFill>
                  <a:srgbClr val="FFFF00"/>
                </a:solidFill>
              </a:rPr>
              <a:t>YELLOW</a:t>
            </a:r>
            <a:r>
              <a:rPr lang="en-US" dirty="0" smtClean="0"/>
              <a:t>) !!</a:t>
            </a:r>
            <a:endParaRPr lang="en-US" dirty="0"/>
          </a:p>
        </p:txBody>
      </p:sp>
      <p:cxnSp>
        <p:nvCxnSpPr>
          <p:cNvPr id="15" name="Straight Arrow Connector 14"/>
          <p:cNvCxnSpPr/>
          <p:nvPr/>
        </p:nvCxnSpPr>
        <p:spPr>
          <a:xfrm flipH="1" flipV="1">
            <a:off x="2867025" y="2914650"/>
            <a:ext cx="742950" cy="325755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238500" y="2581276"/>
            <a:ext cx="381000" cy="35909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619500" y="2476501"/>
            <a:ext cx="390525" cy="369569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743075" y="828675"/>
            <a:ext cx="5267325" cy="4402348"/>
          </a:xfrm>
          <a:prstGeom prst="rect">
            <a:avLst/>
          </a:prstGeom>
          <a:noFill/>
          <a:ln w="9525">
            <a:noFill/>
            <a:miter lim="800000"/>
            <a:headEnd/>
            <a:tailEnd/>
          </a:ln>
        </p:spPr>
      </p:pic>
      <p:sp>
        <p:nvSpPr>
          <p:cNvPr id="13" name="TextBox 12"/>
          <p:cNvSpPr txBox="1"/>
          <p:nvPr/>
        </p:nvSpPr>
        <p:spPr>
          <a:xfrm>
            <a:off x="2943225" y="5819775"/>
            <a:ext cx="3352800" cy="369332"/>
          </a:xfrm>
          <a:prstGeom prst="rect">
            <a:avLst/>
          </a:prstGeom>
          <a:noFill/>
        </p:spPr>
        <p:txBody>
          <a:bodyPr wrap="square" rtlCol="0">
            <a:spAutoFit/>
          </a:bodyPr>
          <a:lstStyle/>
          <a:p>
            <a:r>
              <a:rPr lang="en-US" dirty="0" smtClean="0"/>
              <a:t>Functioning of a SEM foil</a:t>
            </a:r>
            <a:endParaRPr lang="en-US" dirty="0"/>
          </a:p>
        </p:txBody>
      </p:sp>
      <p:sp>
        <p:nvSpPr>
          <p:cNvPr id="14" name="Title 1"/>
          <p:cNvSpPr>
            <a:spLocks noGrp="1"/>
          </p:cNvSpPr>
          <p:nvPr>
            <p:ph type="title"/>
          </p:nvPr>
        </p:nvSpPr>
        <p:spPr>
          <a:xfrm>
            <a:off x="762000" y="7938"/>
            <a:ext cx="7981949" cy="935037"/>
          </a:xfrm>
        </p:spPr>
        <p:txBody>
          <a:bodyPr>
            <a:normAutofit/>
          </a:bodyPr>
          <a:lstStyle/>
          <a:p>
            <a:r>
              <a:rPr lang="en-US" sz="3600" dirty="0" smtClean="0"/>
              <a:t>Kick / Response measurements - 5</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16</a:t>
            </a:fld>
            <a:endParaRPr lang="en-US"/>
          </a:p>
        </p:txBody>
      </p:sp>
      <p:sp>
        <p:nvSpPr>
          <p:cNvPr id="8" name="Title 7"/>
          <p:cNvSpPr>
            <a:spLocks noGrp="1"/>
          </p:cNvSpPr>
          <p:nvPr>
            <p:ph type="title"/>
          </p:nvPr>
        </p:nvSpPr>
        <p:spPr>
          <a:xfrm>
            <a:off x="190500" y="236538"/>
            <a:ext cx="8553449" cy="915987"/>
          </a:xfrm>
        </p:spPr>
        <p:txBody>
          <a:bodyPr>
            <a:normAutofit/>
          </a:bodyPr>
          <a:lstStyle/>
          <a:p>
            <a:pPr lvl="0"/>
            <a:r>
              <a:rPr lang="en-US" dirty="0" smtClean="0"/>
              <a:t>Kick / Response measurements - 6</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525" y="1452564"/>
            <a:ext cx="9143999" cy="3390928"/>
          </a:xfrm>
          <a:prstGeom prst="rect">
            <a:avLst/>
          </a:prstGeom>
          <a:noFill/>
          <a:ln w="9525">
            <a:noFill/>
            <a:miter lim="800000"/>
            <a:headEnd/>
            <a:tailEnd/>
          </a:ln>
        </p:spPr>
      </p:pic>
      <p:sp>
        <p:nvSpPr>
          <p:cNvPr id="5" name="TextBox 4"/>
          <p:cNvSpPr txBox="1"/>
          <p:nvPr/>
        </p:nvSpPr>
        <p:spPr>
          <a:xfrm>
            <a:off x="2943224" y="5819775"/>
            <a:ext cx="4124325" cy="369332"/>
          </a:xfrm>
          <a:prstGeom prst="rect">
            <a:avLst/>
          </a:prstGeom>
          <a:noFill/>
        </p:spPr>
        <p:txBody>
          <a:bodyPr wrap="square" rtlCol="0">
            <a:spAutoFit/>
          </a:bodyPr>
          <a:lstStyle/>
          <a:p>
            <a:r>
              <a:rPr lang="en-US" dirty="0" smtClean="0"/>
              <a:t>Functioning of a Beam Position Monitor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My worries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5CA0C2C-73A2-4010-A99B-918A450F9526}" type="slidenum">
              <a:rPr lang="en-US" smtClean="0"/>
              <a:pPr/>
              <a:t>17</a:t>
            </a:fld>
            <a:endParaRPr lang="en-US" dirty="0"/>
          </a:p>
        </p:txBody>
      </p:sp>
      <p:pic>
        <p:nvPicPr>
          <p:cNvPr id="13" name="Picture 12"/>
          <p:cNvPicPr/>
          <p:nvPr/>
        </p:nvPicPr>
        <p:blipFill>
          <a:blip r:embed="rId2" cstate="print"/>
          <a:srcRect/>
          <a:stretch>
            <a:fillRect/>
          </a:stretch>
        </p:blipFill>
        <p:spPr bwMode="auto">
          <a:xfrm>
            <a:off x="787122" y="1000125"/>
            <a:ext cx="2064305" cy="2628900"/>
          </a:xfrm>
          <a:prstGeom prst="rect">
            <a:avLst/>
          </a:prstGeom>
          <a:noFill/>
          <a:ln w="9525">
            <a:noFill/>
            <a:miter lim="800000"/>
            <a:headEnd/>
            <a:tailEnd/>
          </a:ln>
        </p:spPr>
      </p:pic>
      <p:pic>
        <p:nvPicPr>
          <p:cNvPr id="15" name="Picture 14"/>
          <p:cNvPicPr/>
          <p:nvPr/>
        </p:nvPicPr>
        <p:blipFill>
          <a:blip r:embed="rId3" cstate="print"/>
          <a:srcRect/>
          <a:stretch>
            <a:fillRect/>
          </a:stretch>
        </p:blipFill>
        <p:spPr bwMode="auto">
          <a:xfrm>
            <a:off x="390525" y="3386137"/>
            <a:ext cx="5924550" cy="3343275"/>
          </a:xfrm>
          <a:prstGeom prst="rect">
            <a:avLst/>
          </a:prstGeom>
          <a:noFill/>
          <a:ln w="9525">
            <a:noFill/>
            <a:miter lim="800000"/>
            <a:headEnd/>
            <a:tailEnd/>
          </a:ln>
        </p:spPr>
      </p:pic>
      <p:sp>
        <p:nvSpPr>
          <p:cNvPr id="12" name="TextBox 11"/>
          <p:cNvSpPr txBox="1"/>
          <p:nvPr/>
        </p:nvSpPr>
        <p:spPr>
          <a:xfrm>
            <a:off x="2276475" y="1038226"/>
            <a:ext cx="6610350" cy="923330"/>
          </a:xfrm>
          <a:prstGeom prst="rect">
            <a:avLst/>
          </a:prstGeom>
          <a:noFill/>
        </p:spPr>
        <p:txBody>
          <a:bodyPr wrap="square" rtlCol="0">
            <a:spAutoFit/>
          </a:bodyPr>
          <a:lstStyle/>
          <a:p>
            <a:r>
              <a:rPr lang="en-US" dirty="0" smtClean="0">
                <a:solidFill>
                  <a:schemeClr val="accent2"/>
                </a:solidFill>
              </a:rPr>
              <a:t>The different optics must be loaded into the operational database – before the MD!!  The files will only be ready a few days before the MD. Only Jorg can load the optics. Will he have time enough?</a:t>
            </a:r>
          </a:p>
        </p:txBody>
      </p:sp>
      <p:sp>
        <p:nvSpPr>
          <p:cNvPr id="16" name="Rectangle 15"/>
          <p:cNvSpPr/>
          <p:nvPr/>
        </p:nvSpPr>
        <p:spPr>
          <a:xfrm>
            <a:off x="3028949" y="2276386"/>
            <a:ext cx="5267326" cy="923330"/>
          </a:xfrm>
          <a:prstGeom prst="rect">
            <a:avLst/>
          </a:prstGeom>
        </p:spPr>
        <p:txBody>
          <a:bodyPr wrap="square">
            <a:spAutoFit/>
          </a:bodyPr>
          <a:lstStyle/>
          <a:p>
            <a:r>
              <a:rPr lang="en-US" dirty="0" smtClean="0"/>
              <a:t>Will the steering program work with the new optics?</a:t>
            </a:r>
          </a:p>
          <a:p>
            <a:r>
              <a:rPr lang="en-US" dirty="0" smtClean="0"/>
              <a:t>This is important because the beam must be steered into the upper part of the SPLITTERs:</a:t>
            </a:r>
          </a:p>
        </p:txBody>
      </p:sp>
      <p:pic>
        <p:nvPicPr>
          <p:cNvPr id="14" name="Picture 13" descr="http://ab-dep-op-sps.web.cern.ch/ab-dep-op-sps/SPS_Photos/tt20/TS-211713-MSSB.jpg"/>
          <p:cNvPicPr/>
          <p:nvPr/>
        </p:nvPicPr>
        <p:blipFill>
          <a:blip r:embed="rId4" cstate="print"/>
          <a:srcRect/>
          <a:stretch>
            <a:fillRect/>
          </a:stretch>
        </p:blipFill>
        <p:spPr bwMode="auto">
          <a:xfrm>
            <a:off x="5143500" y="3331756"/>
            <a:ext cx="3790950" cy="284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18</a:t>
            </a:fld>
            <a:endParaRPr lang="en-US"/>
          </a:p>
        </p:txBody>
      </p:sp>
      <p:sp>
        <p:nvSpPr>
          <p:cNvPr id="10" name="Title 7"/>
          <p:cNvSpPr txBox="1">
            <a:spLocks/>
          </p:cNvSpPr>
          <p:nvPr/>
        </p:nvSpPr>
        <p:spPr>
          <a:xfrm>
            <a:off x="1409700" y="474663"/>
            <a:ext cx="6067425" cy="9159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Conclusion – part 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1019174" y="1466850"/>
            <a:ext cx="6943725" cy="5078313"/>
          </a:xfrm>
          <a:prstGeom prst="rect">
            <a:avLst/>
          </a:prstGeom>
          <a:noFill/>
        </p:spPr>
        <p:txBody>
          <a:bodyPr wrap="square" rtlCol="0">
            <a:spAutoFit/>
          </a:bodyPr>
          <a:lstStyle/>
          <a:p>
            <a:pPr marL="342900" indent="-342900"/>
            <a:r>
              <a:rPr lang="en-US" dirty="0" smtClean="0"/>
              <a:t>1.	Because of the poor precision of position measurements with the SEM foils, neither the kick / Response measurements nor the dispersion measurements had enough precision to verify the optical model. Also the </a:t>
            </a:r>
            <a:r>
              <a:rPr lang="en-US" dirty="0" err="1" smtClean="0"/>
              <a:t>emittance</a:t>
            </a:r>
            <a:r>
              <a:rPr lang="en-US" dirty="0" smtClean="0"/>
              <a:t> measurements had too many guesstimates to verify the optical model of the TT20 line. Again, because of the poor precision of the position measurements, the automatic steering of the TT20 line does not work. Only the steering around the T2 target works.</a:t>
            </a:r>
          </a:p>
          <a:p>
            <a:pPr marL="342900" indent="-342900">
              <a:buAutoNum type="arabicPeriod" startAt="2"/>
            </a:pPr>
            <a:endParaRPr lang="en-US" dirty="0" smtClean="0"/>
          </a:p>
          <a:p>
            <a:pPr marL="342900" indent="-342900">
              <a:buAutoNum type="arabicPeriod" startAt="2"/>
            </a:pPr>
            <a:r>
              <a:rPr lang="en-US" dirty="0" smtClean="0"/>
              <a:t>During the setup of the TT20 line with LEAD IONS, I will try to implement several optics that are supposed to have a smaller vertical size at the T2 target. </a:t>
            </a:r>
          </a:p>
          <a:p>
            <a:pPr marL="342900" indent="-342900">
              <a:buAutoNum type="arabicPeriod" startAt="2"/>
            </a:pPr>
            <a:endParaRPr lang="en-US" dirty="0" smtClean="0"/>
          </a:p>
          <a:p>
            <a:pPr marL="342900" indent="-342900">
              <a:buAutoNum type="arabicPeriod" startAt="2"/>
            </a:pPr>
            <a:r>
              <a:rPr lang="en-US" dirty="0" smtClean="0"/>
              <a:t>Is it possible to put the SEM foils in an OUT position?</a:t>
            </a:r>
          </a:p>
          <a:p>
            <a:pPr marL="342900" indent="-342900">
              <a:buAutoNum type="arabicPeriod" startAt="2"/>
            </a:pPr>
            <a:endParaRPr lang="en-US" dirty="0" smtClean="0"/>
          </a:p>
          <a:p>
            <a:pPr marL="342900" indent="-342900">
              <a:buAutoNum type="arabicPeriod" startAt="2"/>
            </a:pPr>
            <a:r>
              <a:rPr lang="en-US" dirty="0" smtClean="0"/>
              <a:t>Together with B. Mikulec and V. Raginel we are developing a new Kick / Response method, which also changes the strengths of the </a:t>
            </a:r>
            <a:r>
              <a:rPr lang="en-US" dirty="0" err="1" smtClean="0"/>
              <a:t>quadrupoles</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19</a:t>
            </a:fld>
            <a:endParaRPr lang="en-US"/>
          </a:p>
        </p:txBody>
      </p:sp>
      <p:sp>
        <p:nvSpPr>
          <p:cNvPr id="10" name="TextBox 9"/>
          <p:cNvSpPr txBox="1"/>
          <p:nvPr/>
        </p:nvSpPr>
        <p:spPr>
          <a:xfrm>
            <a:off x="466726" y="4714875"/>
            <a:ext cx="8458200" cy="923330"/>
          </a:xfrm>
          <a:prstGeom prst="rect">
            <a:avLst/>
          </a:prstGeom>
          <a:noFill/>
        </p:spPr>
        <p:txBody>
          <a:bodyPr wrap="square" rtlCol="0">
            <a:spAutoFit/>
          </a:bodyPr>
          <a:lstStyle/>
          <a:p>
            <a:r>
              <a:rPr lang="en-US" dirty="0" smtClean="0"/>
              <a:t>By changing the strength of the focusing </a:t>
            </a:r>
            <a:r>
              <a:rPr lang="en-US" dirty="0" err="1" smtClean="0"/>
              <a:t>quadrupole</a:t>
            </a:r>
            <a:r>
              <a:rPr lang="en-US" dirty="0" smtClean="0"/>
              <a:t>, it will play the role of a corrector.</a:t>
            </a:r>
          </a:p>
          <a:p>
            <a:endParaRPr lang="en-US" dirty="0" smtClean="0"/>
          </a:p>
          <a:p>
            <a:r>
              <a:rPr lang="en-US" dirty="0" smtClean="0"/>
              <a:t>The strength of the equivalent corrector is   </a:t>
            </a:r>
            <a:endParaRPr lang="en-US" dirty="0"/>
          </a:p>
        </p:txBody>
      </p:sp>
      <p:pic>
        <p:nvPicPr>
          <p:cNvPr id="31749" name="Picture 5"/>
          <p:cNvPicPr>
            <a:picLocks noChangeAspect="1" noChangeArrowheads="1"/>
          </p:cNvPicPr>
          <p:nvPr/>
        </p:nvPicPr>
        <p:blipFill>
          <a:blip r:embed="rId2" cstate="print"/>
          <a:srcRect/>
          <a:stretch>
            <a:fillRect/>
          </a:stretch>
        </p:blipFill>
        <p:spPr bwMode="auto">
          <a:xfrm>
            <a:off x="1543050" y="214313"/>
            <a:ext cx="5734050" cy="3819525"/>
          </a:xfrm>
          <a:prstGeom prst="rect">
            <a:avLst/>
          </a:prstGeom>
          <a:noFill/>
          <a:ln w="9525">
            <a:noFill/>
            <a:miter lim="800000"/>
            <a:headEnd/>
            <a:tailEnd/>
          </a:ln>
        </p:spPr>
      </p:pic>
      <p:pic>
        <p:nvPicPr>
          <p:cNvPr id="31751" name="Picture 7"/>
          <p:cNvPicPr>
            <a:picLocks noChangeAspect="1" noChangeArrowheads="1"/>
          </p:cNvPicPr>
          <p:nvPr/>
        </p:nvPicPr>
        <p:blipFill>
          <a:blip r:embed="rId3" cstate="print"/>
          <a:srcRect/>
          <a:stretch>
            <a:fillRect/>
          </a:stretch>
        </p:blipFill>
        <p:spPr bwMode="auto">
          <a:xfrm>
            <a:off x="1033463" y="4090988"/>
            <a:ext cx="6448425" cy="619125"/>
          </a:xfrm>
          <a:prstGeom prst="rect">
            <a:avLst/>
          </a:prstGeom>
          <a:noFill/>
          <a:ln w="9525">
            <a:noFill/>
            <a:miter lim="800000"/>
            <a:headEnd/>
            <a:tailEnd/>
          </a:ln>
        </p:spPr>
      </p:pic>
      <p:pic>
        <p:nvPicPr>
          <p:cNvPr id="31752" name="Picture 8"/>
          <p:cNvPicPr>
            <a:picLocks noChangeAspect="1" noChangeArrowheads="1"/>
          </p:cNvPicPr>
          <p:nvPr/>
        </p:nvPicPr>
        <p:blipFill>
          <a:blip r:embed="rId4" cstate="print"/>
          <a:srcRect/>
          <a:stretch>
            <a:fillRect/>
          </a:stretch>
        </p:blipFill>
        <p:spPr bwMode="auto">
          <a:xfrm>
            <a:off x="4581525" y="5114925"/>
            <a:ext cx="1009650" cy="685800"/>
          </a:xfrm>
          <a:prstGeom prst="rect">
            <a:avLst/>
          </a:prstGeom>
          <a:noFill/>
          <a:ln w="9525">
            <a:noFill/>
            <a:miter lim="800000"/>
            <a:headEnd/>
            <a:tailEnd/>
          </a:ln>
        </p:spPr>
      </p:pic>
      <p:sp>
        <p:nvSpPr>
          <p:cNvPr id="14" name="TextBox 13"/>
          <p:cNvSpPr txBox="1"/>
          <p:nvPr/>
        </p:nvSpPr>
        <p:spPr>
          <a:xfrm>
            <a:off x="466726" y="5905500"/>
            <a:ext cx="8458200" cy="369332"/>
          </a:xfrm>
          <a:prstGeom prst="rect">
            <a:avLst/>
          </a:prstGeom>
          <a:noFill/>
        </p:spPr>
        <p:txBody>
          <a:bodyPr wrap="square" rtlCol="0">
            <a:spAutoFit/>
          </a:bodyPr>
          <a:lstStyle/>
          <a:p>
            <a:r>
              <a:rPr lang="en-US" dirty="0" smtClean="0"/>
              <a:t>Similarly the de-focusing </a:t>
            </a:r>
            <a:r>
              <a:rPr lang="en-US" dirty="0" err="1" smtClean="0"/>
              <a:t>quadrupole</a:t>
            </a:r>
            <a:r>
              <a:rPr lang="en-US" dirty="0" smtClean="0"/>
              <a:t>, can also play the role of a corrector.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TT20 schematic</a:t>
            </a:r>
            <a:endParaRPr lang="en-US" dirty="0"/>
          </a:p>
        </p:txBody>
      </p:sp>
      <p:sp>
        <p:nvSpPr>
          <p:cNvPr id="4" name="Slide Number Placeholder 3"/>
          <p:cNvSpPr>
            <a:spLocks noGrp="1"/>
          </p:cNvSpPr>
          <p:nvPr>
            <p:ph type="sldNum" sz="quarter" idx="12"/>
          </p:nvPr>
        </p:nvSpPr>
        <p:spPr/>
        <p:txBody>
          <a:bodyPr/>
          <a:lstStyle/>
          <a:p>
            <a:fld id="{F5CA0C2C-73A2-4010-A99B-918A450F9526}" type="slidenum">
              <a:rPr lang="en-US" smtClean="0"/>
              <a:pPr/>
              <a:t>2</a:t>
            </a:fld>
            <a:endParaRPr lang="en-US"/>
          </a:p>
        </p:txBody>
      </p:sp>
      <p:pic>
        <p:nvPicPr>
          <p:cNvPr id="5" name="Picture 4"/>
          <p:cNvPicPr/>
          <p:nvPr/>
        </p:nvPicPr>
        <p:blipFill>
          <a:blip r:embed="rId2" cstate="print"/>
          <a:srcRect/>
          <a:stretch>
            <a:fillRect/>
          </a:stretch>
        </p:blipFill>
        <p:spPr bwMode="auto">
          <a:xfrm>
            <a:off x="935505" y="2190722"/>
            <a:ext cx="3060580" cy="3950898"/>
          </a:xfrm>
          <a:prstGeom prst="rect">
            <a:avLst/>
          </a:prstGeom>
          <a:noFill/>
          <a:ln w="9525">
            <a:noFill/>
            <a:miter lim="800000"/>
            <a:headEnd/>
            <a:tailEnd/>
          </a:ln>
        </p:spPr>
      </p:pic>
      <p:grpSp>
        <p:nvGrpSpPr>
          <p:cNvPr id="3" name="Group 1"/>
          <p:cNvGrpSpPr>
            <a:grpSpLocks/>
          </p:cNvGrpSpPr>
          <p:nvPr/>
        </p:nvGrpSpPr>
        <p:grpSpPr bwMode="auto">
          <a:xfrm>
            <a:off x="5102932" y="2116691"/>
            <a:ext cx="3455704" cy="4024313"/>
            <a:chOff x="1486" y="5394"/>
            <a:chExt cx="6001" cy="6778"/>
          </a:xfrm>
        </p:grpSpPr>
        <p:sp>
          <p:nvSpPr>
            <p:cNvPr id="3074" name="Line 2"/>
            <p:cNvSpPr>
              <a:spLocks noChangeShapeType="1"/>
            </p:cNvSpPr>
            <p:nvPr/>
          </p:nvSpPr>
          <p:spPr bwMode="auto">
            <a:xfrm flipV="1">
              <a:off x="1596" y="5799"/>
              <a:ext cx="2989" cy="3755"/>
            </a:xfrm>
            <a:prstGeom prst="line">
              <a:avLst/>
            </a:prstGeom>
            <a:noFill/>
            <a:ln w="38100">
              <a:solidFill>
                <a:srgbClr val="00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5" name="Line 3"/>
            <p:cNvSpPr>
              <a:spLocks noChangeShapeType="1"/>
            </p:cNvSpPr>
            <p:nvPr/>
          </p:nvSpPr>
          <p:spPr bwMode="auto">
            <a:xfrm flipV="1">
              <a:off x="1596" y="5799"/>
              <a:ext cx="2989" cy="376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6" name="Line 4"/>
            <p:cNvSpPr>
              <a:spLocks noChangeShapeType="1"/>
            </p:cNvSpPr>
            <p:nvPr/>
          </p:nvSpPr>
          <p:spPr bwMode="auto">
            <a:xfrm flipV="1">
              <a:off x="1596" y="5799"/>
              <a:ext cx="1450" cy="2897"/>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7" name="Line 5"/>
            <p:cNvSpPr>
              <a:spLocks noChangeShapeType="1"/>
            </p:cNvSpPr>
            <p:nvPr/>
          </p:nvSpPr>
          <p:spPr bwMode="auto">
            <a:xfrm flipV="1">
              <a:off x="1486" y="9900"/>
              <a:ext cx="21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Line 6"/>
            <p:cNvSpPr>
              <a:spLocks noChangeShapeType="1"/>
            </p:cNvSpPr>
            <p:nvPr/>
          </p:nvSpPr>
          <p:spPr bwMode="auto">
            <a:xfrm flipV="1">
              <a:off x="1492" y="9553"/>
              <a:ext cx="21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Line 7"/>
            <p:cNvSpPr>
              <a:spLocks noChangeShapeType="1"/>
            </p:cNvSpPr>
            <p:nvPr/>
          </p:nvSpPr>
          <p:spPr bwMode="auto">
            <a:xfrm flipV="1">
              <a:off x="1492" y="9047"/>
              <a:ext cx="21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Line 8"/>
            <p:cNvSpPr>
              <a:spLocks noChangeShapeType="1"/>
            </p:cNvSpPr>
            <p:nvPr/>
          </p:nvSpPr>
          <p:spPr bwMode="auto">
            <a:xfrm flipV="1">
              <a:off x="1492" y="8689"/>
              <a:ext cx="21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1" name="Line 9"/>
            <p:cNvSpPr>
              <a:spLocks noChangeShapeType="1"/>
            </p:cNvSpPr>
            <p:nvPr/>
          </p:nvSpPr>
          <p:spPr bwMode="auto">
            <a:xfrm flipV="1">
              <a:off x="1596" y="9554"/>
              <a:ext cx="0" cy="2618"/>
            </a:xfrm>
            <a:prstGeom prst="line">
              <a:avLst/>
            </a:prstGeom>
            <a:noFill/>
            <a:ln w="28575">
              <a:solidFill>
                <a:srgbClr val="0000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Line 10"/>
            <p:cNvSpPr>
              <a:spLocks noChangeShapeType="1"/>
            </p:cNvSpPr>
            <p:nvPr/>
          </p:nvSpPr>
          <p:spPr bwMode="auto">
            <a:xfrm flipH="1" flipV="1">
              <a:off x="1801" y="10919"/>
              <a:ext cx="812" cy="90"/>
            </a:xfrm>
            <a:prstGeom prst="line">
              <a:avLst/>
            </a:prstGeom>
            <a:noFill/>
            <a:ln w="38100" cmpd="dbl">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3" name="Line 11"/>
            <p:cNvSpPr>
              <a:spLocks noChangeShapeType="1"/>
            </p:cNvSpPr>
            <p:nvPr/>
          </p:nvSpPr>
          <p:spPr bwMode="auto">
            <a:xfrm flipV="1">
              <a:off x="1596" y="8696"/>
              <a:ext cx="0" cy="858"/>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Line 12"/>
            <p:cNvSpPr>
              <a:spLocks noChangeShapeType="1"/>
            </p:cNvSpPr>
            <p:nvPr/>
          </p:nvSpPr>
          <p:spPr bwMode="auto">
            <a:xfrm flipH="1" flipV="1">
              <a:off x="1736" y="9177"/>
              <a:ext cx="812" cy="90"/>
            </a:xfrm>
            <a:prstGeom prst="line">
              <a:avLst/>
            </a:prstGeom>
            <a:noFill/>
            <a:ln w="38100" cmpd="dbl">
              <a:solidFill>
                <a:srgbClr val="FF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5" name="Line 13"/>
            <p:cNvSpPr>
              <a:spLocks noChangeShapeType="1"/>
            </p:cNvSpPr>
            <p:nvPr/>
          </p:nvSpPr>
          <p:spPr bwMode="auto">
            <a:xfrm>
              <a:off x="1747" y="9177"/>
              <a:ext cx="812" cy="9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3086" name="Line 14"/>
            <p:cNvSpPr>
              <a:spLocks noChangeShapeType="1"/>
            </p:cNvSpPr>
            <p:nvPr/>
          </p:nvSpPr>
          <p:spPr bwMode="auto">
            <a:xfrm flipH="1" flipV="1">
              <a:off x="3371" y="7684"/>
              <a:ext cx="812" cy="89"/>
            </a:xfrm>
            <a:prstGeom prst="line">
              <a:avLst/>
            </a:prstGeom>
            <a:noFill/>
            <a:ln w="38100" cmpd="dbl">
              <a:solidFill>
                <a:srgbClr val="00FF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7" name="Line 15"/>
            <p:cNvSpPr>
              <a:spLocks noChangeShapeType="1"/>
            </p:cNvSpPr>
            <p:nvPr/>
          </p:nvSpPr>
          <p:spPr bwMode="auto">
            <a:xfrm>
              <a:off x="1801" y="10919"/>
              <a:ext cx="812" cy="9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3088" name="Line 16"/>
            <p:cNvSpPr>
              <a:spLocks noChangeShapeType="1"/>
            </p:cNvSpPr>
            <p:nvPr/>
          </p:nvSpPr>
          <p:spPr bwMode="auto">
            <a:xfrm flipH="1" flipV="1">
              <a:off x="3372" y="7684"/>
              <a:ext cx="811" cy="8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nvGrpSpPr>
            <p:cNvPr id="3089" name="Group 17"/>
            <p:cNvGrpSpPr>
              <a:grpSpLocks/>
            </p:cNvGrpSpPr>
            <p:nvPr/>
          </p:nvGrpSpPr>
          <p:grpSpPr bwMode="auto">
            <a:xfrm>
              <a:off x="2621" y="6984"/>
              <a:ext cx="281" cy="53"/>
              <a:chOff x="3641" y="3070"/>
              <a:chExt cx="1125" cy="120"/>
            </a:xfrm>
          </p:grpSpPr>
          <p:sp>
            <p:nvSpPr>
              <p:cNvPr id="3090" name="Line 18"/>
              <p:cNvSpPr>
                <a:spLocks noChangeShapeType="1"/>
              </p:cNvSpPr>
              <p:nvPr/>
            </p:nvSpPr>
            <p:spPr bwMode="auto">
              <a:xfrm flipH="1" flipV="1">
                <a:off x="3641" y="3070"/>
                <a:ext cx="1125" cy="120"/>
              </a:xfrm>
              <a:prstGeom prst="line">
                <a:avLst/>
              </a:prstGeom>
              <a:noFill/>
              <a:ln w="38100" cmpd="dbl">
                <a:solidFill>
                  <a:srgbClr val="99336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1" name="Line 19"/>
              <p:cNvSpPr>
                <a:spLocks noChangeShapeType="1"/>
              </p:cNvSpPr>
              <p:nvPr/>
            </p:nvSpPr>
            <p:spPr bwMode="auto">
              <a:xfrm flipH="1" flipV="1">
                <a:off x="3642" y="3070"/>
                <a:ext cx="1124" cy="1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3092" name="Line 20"/>
            <p:cNvSpPr>
              <a:spLocks noChangeShapeType="1"/>
            </p:cNvSpPr>
            <p:nvPr/>
          </p:nvSpPr>
          <p:spPr bwMode="auto">
            <a:xfrm flipV="1">
              <a:off x="1596" y="5792"/>
              <a:ext cx="1450" cy="2897"/>
            </a:xfrm>
            <a:prstGeom prst="line">
              <a:avLst/>
            </a:prstGeom>
            <a:noFill/>
            <a:ln w="38100" cmpd="dbl">
              <a:solidFill>
                <a:srgbClr val="99336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3" name="Line 21"/>
            <p:cNvSpPr>
              <a:spLocks noChangeShapeType="1"/>
            </p:cNvSpPr>
            <p:nvPr/>
          </p:nvSpPr>
          <p:spPr bwMode="auto">
            <a:xfrm flipH="1" flipV="1">
              <a:off x="1684" y="6515"/>
              <a:ext cx="314" cy="34"/>
            </a:xfrm>
            <a:prstGeom prst="line">
              <a:avLst/>
            </a:prstGeom>
            <a:noFill/>
            <a:ln w="38100" cmpd="dbl">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4" name="Line 22"/>
            <p:cNvSpPr>
              <a:spLocks noChangeShapeType="1"/>
            </p:cNvSpPr>
            <p:nvPr/>
          </p:nvSpPr>
          <p:spPr bwMode="auto">
            <a:xfrm flipH="1">
              <a:off x="1790" y="9801"/>
              <a:ext cx="1982" cy="9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5" name="Line 23"/>
            <p:cNvSpPr>
              <a:spLocks noChangeShapeType="1"/>
            </p:cNvSpPr>
            <p:nvPr/>
          </p:nvSpPr>
          <p:spPr bwMode="auto">
            <a:xfrm flipH="1" flipV="1">
              <a:off x="1790" y="9563"/>
              <a:ext cx="2003" cy="23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6" name="Line 24"/>
            <p:cNvSpPr>
              <a:spLocks noChangeShapeType="1"/>
            </p:cNvSpPr>
            <p:nvPr/>
          </p:nvSpPr>
          <p:spPr bwMode="auto">
            <a:xfrm flipH="1">
              <a:off x="1790" y="8378"/>
              <a:ext cx="2144" cy="66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7" name="Line 25"/>
            <p:cNvSpPr>
              <a:spLocks noChangeShapeType="1"/>
            </p:cNvSpPr>
            <p:nvPr/>
          </p:nvSpPr>
          <p:spPr bwMode="auto">
            <a:xfrm flipH="1">
              <a:off x="1790" y="8378"/>
              <a:ext cx="2144" cy="31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8" name="Line 26"/>
            <p:cNvSpPr>
              <a:spLocks noChangeShapeType="1"/>
            </p:cNvSpPr>
            <p:nvPr/>
          </p:nvSpPr>
          <p:spPr bwMode="auto">
            <a:xfrm flipV="1">
              <a:off x="1596" y="5786"/>
              <a:ext cx="0" cy="638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99" name="Text Box 27"/>
            <p:cNvSpPr txBox="1">
              <a:spLocks noChangeArrowheads="1"/>
            </p:cNvSpPr>
            <p:nvPr/>
          </p:nvSpPr>
          <p:spPr bwMode="auto">
            <a:xfrm>
              <a:off x="1906" y="6307"/>
              <a:ext cx="942" cy="4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3"/>
                </a:rPr>
                <a:t>TT23</a:t>
              </a:r>
              <a:endParaRPr kumimoji="0" lang="en-US" sz="1800" b="0" i="0" u="none" strike="noStrike" cap="none" normalizeH="0" baseline="0" smtClean="0">
                <a:ln>
                  <a:noFill/>
                </a:ln>
                <a:solidFill>
                  <a:schemeClr val="tx1"/>
                </a:solidFill>
                <a:effectLst/>
                <a:latin typeface="Arial" pitchFamily="34" charset="0"/>
              </a:endParaRPr>
            </a:p>
          </p:txBody>
        </p:sp>
        <p:sp>
          <p:nvSpPr>
            <p:cNvPr id="3100" name="Text Box 28"/>
            <p:cNvSpPr txBox="1">
              <a:spLocks noChangeArrowheads="1"/>
            </p:cNvSpPr>
            <p:nvPr/>
          </p:nvSpPr>
          <p:spPr bwMode="auto">
            <a:xfrm>
              <a:off x="3934" y="8084"/>
              <a:ext cx="3553" cy="15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SPLITTER 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Entry at MSSB.220441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Stop  at MSSB.220460</a:t>
              </a:r>
              <a:endParaRPr kumimoji="0" lang="en-US" sz="1800" b="0" i="0" u="none" strike="noStrike" cap="none" normalizeH="0" baseline="0" dirty="0" smtClean="0">
                <a:ln>
                  <a:noFill/>
                </a:ln>
                <a:solidFill>
                  <a:schemeClr val="tx1"/>
                </a:solidFill>
                <a:effectLst/>
                <a:latin typeface="Arial" pitchFamily="34" charset="0"/>
              </a:endParaRPr>
            </a:p>
          </p:txBody>
        </p:sp>
        <p:sp>
          <p:nvSpPr>
            <p:cNvPr id="3101" name="Text Box 29"/>
            <p:cNvSpPr txBox="1">
              <a:spLocks noChangeArrowheads="1"/>
            </p:cNvSpPr>
            <p:nvPr/>
          </p:nvSpPr>
          <p:spPr bwMode="auto">
            <a:xfrm>
              <a:off x="2667" y="10836"/>
              <a:ext cx="818" cy="4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4"/>
                </a:rPr>
                <a:t>TT21</a:t>
              </a:r>
              <a:endParaRPr kumimoji="0" lang="en-US" sz="1800" b="0" i="0" u="none" strike="noStrike" cap="none" normalizeH="0" baseline="0" smtClean="0">
                <a:ln>
                  <a:noFill/>
                </a:ln>
                <a:solidFill>
                  <a:schemeClr val="tx1"/>
                </a:solidFill>
                <a:effectLst/>
                <a:latin typeface="Arial" pitchFamily="34" charset="0"/>
              </a:endParaRPr>
            </a:p>
          </p:txBody>
        </p:sp>
        <p:sp>
          <p:nvSpPr>
            <p:cNvPr id="3102" name="Text Box 30"/>
            <p:cNvSpPr txBox="1">
              <a:spLocks noChangeArrowheads="1"/>
            </p:cNvSpPr>
            <p:nvPr/>
          </p:nvSpPr>
          <p:spPr bwMode="auto">
            <a:xfrm>
              <a:off x="4151" y="7617"/>
              <a:ext cx="848" cy="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5"/>
                </a:rPr>
                <a:t>TT25</a:t>
              </a:r>
              <a:endParaRPr kumimoji="0" lang="en-US" sz="1800" b="0" i="0" u="none" strike="noStrike" cap="none" normalizeH="0" baseline="0" smtClean="0">
                <a:ln>
                  <a:noFill/>
                </a:ln>
                <a:solidFill>
                  <a:schemeClr val="tx1"/>
                </a:solidFill>
                <a:effectLst/>
                <a:latin typeface="Arial" pitchFamily="34" charset="0"/>
              </a:endParaRPr>
            </a:p>
          </p:txBody>
        </p:sp>
        <p:sp>
          <p:nvSpPr>
            <p:cNvPr id="3103" name="Text Box 31"/>
            <p:cNvSpPr txBox="1">
              <a:spLocks noChangeArrowheads="1"/>
            </p:cNvSpPr>
            <p:nvPr/>
          </p:nvSpPr>
          <p:spPr bwMode="auto">
            <a:xfrm>
              <a:off x="2776" y="6924"/>
              <a:ext cx="870" cy="3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hlinkClick r:id="rId6"/>
                </a:rPr>
                <a:t>TT24</a:t>
              </a:r>
              <a:endParaRPr kumimoji="0" lang="en-US" sz="1800" b="0" i="0" u="none" strike="noStrike" cap="none" normalizeH="0" baseline="0" smtClean="0">
                <a:ln>
                  <a:noFill/>
                </a:ln>
                <a:solidFill>
                  <a:schemeClr val="tx1"/>
                </a:solidFill>
                <a:effectLst/>
                <a:latin typeface="Arial" pitchFamily="34" charset="0"/>
              </a:endParaRPr>
            </a:p>
          </p:txBody>
        </p:sp>
        <p:sp>
          <p:nvSpPr>
            <p:cNvPr id="3104" name="Text Box 32"/>
            <p:cNvSpPr txBox="1">
              <a:spLocks noChangeArrowheads="1"/>
            </p:cNvSpPr>
            <p:nvPr/>
          </p:nvSpPr>
          <p:spPr bwMode="auto">
            <a:xfrm>
              <a:off x="3793" y="9801"/>
              <a:ext cx="3533" cy="1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SPLITTER 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Entry at MSSB.211713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Stop  at BTV.211743</a:t>
              </a:r>
              <a:endParaRPr kumimoji="0" lang="en-US" sz="1800" b="0" i="0" u="none" strike="noStrike" cap="none" normalizeH="0" baseline="0" dirty="0" smtClean="0">
                <a:ln>
                  <a:noFill/>
                </a:ln>
                <a:solidFill>
                  <a:schemeClr val="tx1"/>
                </a:solidFill>
                <a:effectLst/>
                <a:latin typeface="Arial" pitchFamily="34" charset="0"/>
              </a:endParaRPr>
            </a:p>
          </p:txBody>
        </p:sp>
        <p:sp>
          <p:nvSpPr>
            <p:cNvPr id="3105" name="Text Box 33"/>
            <p:cNvSpPr txBox="1">
              <a:spLocks noChangeArrowheads="1"/>
            </p:cNvSpPr>
            <p:nvPr/>
          </p:nvSpPr>
          <p:spPr bwMode="auto">
            <a:xfrm>
              <a:off x="2884" y="5394"/>
              <a:ext cx="671" cy="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T4</a:t>
              </a:r>
              <a:endParaRPr kumimoji="0" lang="en-US" sz="1400" b="0" i="0" u="none" strike="noStrike" cap="none" normalizeH="0" baseline="0" dirty="0" smtClean="0">
                <a:ln>
                  <a:noFill/>
                </a:ln>
                <a:solidFill>
                  <a:schemeClr val="tx1"/>
                </a:solidFill>
                <a:effectLst/>
                <a:latin typeface="Arial" pitchFamily="34" charset="0"/>
              </a:endParaRPr>
            </a:p>
          </p:txBody>
        </p:sp>
        <p:sp>
          <p:nvSpPr>
            <p:cNvPr id="3106" name="Text Box 34"/>
            <p:cNvSpPr txBox="1">
              <a:spLocks noChangeArrowheads="1"/>
            </p:cNvSpPr>
            <p:nvPr/>
          </p:nvSpPr>
          <p:spPr bwMode="auto">
            <a:xfrm>
              <a:off x="4497" y="5402"/>
              <a:ext cx="638"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T6</a:t>
              </a:r>
              <a:endParaRPr kumimoji="0" lang="en-US" sz="1400" b="0" i="0" u="none" strike="noStrike" cap="none" normalizeH="0" baseline="0" dirty="0" smtClean="0">
                <a:ln>
                  <a:noFill/>
                </a:ln>
                <a:solidFill>
                  <a:schemeClr val="tx1"/>
                </a:solidFill>
                <a:effectLst/>
                <a:latin typeface="Arial" pitchFamily="34" charset="0"/>
              </a:endParaRPr>
            </a:p>
          </p:txBody>
        </p:sp>
        <p:sp>
          <p:nvSpPr>
            <p:cNvPr id="3107" name="Text Box 35"/>
            <p:cNvSpPr txBox="1">
              <a:spLocks noChangeArrowheads="1"/>
            </p:cNvSpPr>
            <p:nvPr/>
          </p:nvSpPr>
          <p:spPr bwMode="auto">
            <a:xfrm>
              <a:off x="1492" y="5402"/>
              <a:ext cx="671" cy="4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T2</a:t>
              </a:r>
              <a:endParaRPr kumimoji="0" lang="en-US" sz="1400" b="0" i="0" u="none" strike="noStrike" cap="none" normalizeH="0" baseline="0" dirty="0" smtClean="0">
                <a:ln>
                  <a:noFill/>
                </a:ln>
                <a:solidFill>
                  <a:schemeClr val="tx1"/>
                </a:solidFill>
                <a:effectLst/>
                <a:latin typeface="Arial" pitchFamily="34" charset="0"/>
              </a:endParaRPr>
            </a:p>
          </p:txBody>
        </p:sp>
        <p:grpSp>
          <p:nvGrpSpPr>
            <p:cNvPr id="3108" name="Group 36"/>
            <p:cNvGrpSpPr>
              <a:grpSpLocks/>
            </p:cNvGrpSpPr>
            <p:nvPr/>
          </p:nvGrpSpPr>
          <p:grpSpPr bwMode="auto">
            <a:xfrm>
              <a:off x="2651" y="9099"/>
              <a:ext cx="1267" cy="668"/>
              <a:chOff x="2651" y="9099"/>
              <a:chExt cx="1267" cy="668"/>
            </a:xfrm>
          </p:grpSpPr>
          <p:sp>
            <p:nvSpPr>
              <p:cNvPr id="3109" name="Text Box 37"/>
              <p:cNvSpPr txBox="1">
                <a:spLocks noChangeArrowheads="1"/>
              </p:cNvSpPr>
              <p:nvPr/>
            </p:nvSpPr>
            <p:spPr bwMode="auto">
              <a:xfrm>
                <a:off x="2658" y="9113"/>
                <a:ext cx="827" cy="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TT22</a:t>
                </a:r>
                <a:endParaRPr kumimoji="0" lang="en-US" sz="1800" b="0" i="0" u="none" strike="noStrike" cap="none" normalizeH="0" baseline="0" dirty="0" smtClean="0">
                  <a:ln>
                    <a:noFill/>
                  </a:ln>
                  <a:solidFill>
                    <a:schemeClr val="tx1"/>
                  </a:solidFill>
                  <a:effectLst/>
                  <a:latin typeface="Arial" pitchFamily="34" charset="0"/>
                </a:endParaRPr>
              </a:p>
            </p:txBody>
          </p:sp>
          <p:sp>
            <p:nvSpPr>
              <p:cNvPr id="3110" name="Text Box 38"/>
              <p:cNvSpPr txBox="1">
                <a:spLocks noChangeArrowheads="1"/>
              </p:cNvSpPr>
              <p:nvPr/>
            </p:nvSpPr>
            <p:spPr bwMode="auto">
              <a:xfrm>
                <a:off x="2651" y="9099"/>
                <a:ext cx="1267" cy="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hlinkClick r:id="rId7"/>
                  </a:rPr>
                  <a:t>TT22</a:t>
                </a: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44" name="TextBox 43"/>
          <p:cNvSpPr txBox="1"/>
          <p:nvPr/>
        </p:nvSpPr>
        <p:spPr>
          <a:xfrm>
            <a:off x="371475" y="1466849"/>
            <a:ext cx="2686050" cy="646331"/>
          </a:xfrm>
          <a:prstGeom prst="rect">
            <a:avLst/>
          </a:prstGeom>
          <a:noFill/>
        </p:spPr>
        <p:txBody>
          <a:bodyPr wrap="square" rtlCol="0">
            <a:spAutoFit/>
          </a:bodyPr>
          <a:lstStyle/>
          <a:p>
            <a:r>
              <a:rPr lang="en-US" dirty="0" smtClean="0"/>
              <a:t>The targets T2, T4 and T6 are in this building</a:t>
            </a:r>
            <a:endParaRPr lang="en-US" dirty="0"/>
          </a:p>
        </p:txBody>
      </p:sp>
      <p:cxnSp>
        <p:nvCxnSpPr>
          <p:cNvPr id="46" name="Straight Arrow Connector 45"/>
          <p:cNvCxnSpPr/>
          <p:nvPr/>
        </p:nvCxnSpPr>
        <p:spPr>
          <a:xfrm rot="16200000" flipH="1">
            <a:off x="1828801" y="2486023"/>
            <a:ext cx="1343025" cy="485777"/>
          </a:xfrm>
          <a:prstGeom prst="straightConnector1">
            <a:avLst/>
          </a:prstGeom>
          <a:ln w="38100" cmpd="thickThi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81350" y="1247774"/>
            <a:ext cx="3590925" cy="646331"/>
          </a:xfrm>
          <a:prstGeom prst="rect">
            <a:avLst/>
          </a:prstGeom>
          <a:noFill/>
        </p:spPr>
        <p:txBody>
          <a:bodyPr wrap="square" rtlCol="0">
            <a:spAutoFit/>
          </a:bodyPr>
          <a:lstStyle/>
          <a:p>
            <a:r>
              <a:rPr lang="en-US" dirty="0" smtClean="0">
                <a:solidFill>
                  <a:schemeClr val="accent1"/>
                </a:solidFill>
              </a:rPr>
              <a:t>The NA61/SHINE experiment is in the North Area Experimental Hall</a:t>
            </a:r>
            <a:endParaRPr lang="en-US" dirty="0">
              <a:solidFill>
                <a:schemeClr val="accent1"/>
              </a:solidFill>
            </a:endParaRPr>
          </a:p>
        </p:txBody>
      </p:sp>
      <p:cxnSp>
        <p:nvCxnSpPr>
          <p:cNvPr id="47" name="Straight Arrow Connector 46"/>
          <p:cNvCxnSpPr/>
          <p:nvPr/>
        </p:nvCxnSpPr>
        <p:spPr>
          <a:xfrm flipH="1">
            <a:off x="3114675" y="1876425"/>
            <a:ext cx="390526" cy="1123950"/>
          </a:xfrm>
          <a:prstGeom prst="straightConnector1">
            <a:avLst/>
          </a:prstGeom>
          <a:ln w="190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20</a:t>
            </a:fld>
            <a:endParaRPr lang="en-US"/>
          </a:p>
        </p:txBody>
      </p:sp>
      <p:pic>
        <p:nvPicPr>
          <p:cNvPr id="32774" name="Picture 6"/>
          <p:cNvPicPr>
            <a:picLocks noChangeAspect="1" noChangeArrowheads="1"/>
          </p:cNvPicPr>
          <p:nvPr/>
        </p:nvPicPr>
        <p:blipFill>
          <a:blip r:embed="rId2" cstate="print"/>
          <a:srcRect/>
          <a:stretch>
            <a:fillRect/>
          </a:stretch>
        </p:blipFill>
        <p:spPr bwMode="auto">
          <a:xfrm>
            <a:off x="4953000" y="838200"/>
            <a:ext cx="3771900" cy="5400675"/>
          </a:xfrm>
          <a:prstGeom prst="rect">
            <a:avLst/>
          </a:prstGeom>
          <a:noFill/>
          <a:ln w="9525">
            <a:noFill/>
            <a:miter lim="800000"/>
            <a:headEnd/>
            <a:tailEnd/>
          </a:ln>
        </p:spPr>
      </p:pic>
      <p:sp>
        <p:nvSpPr>
          <p:cNvPr id="10" name="TextBox 9"/>
          <p:cNvSpPr txBox="1"/>
          <p:nvPr/>
        </p:nvSpPr>
        <p:spPr>
          <a:xfrm>
            <a:off x="1076325" y="209550"/>
            <a:ext cx="7286625" cy="646331"/>
          </a:xfrm>
          <a:prstGeom prst="rect">
            <a:avLst/>
          </a:prstGeom>
          <a:noFill/>
        </p:spPr>
        <p:txBody>
          <a:bodyPr wrap="square" rtlCol="0">
            <a:spAutoFit/>
          </a:bodyPr>
          <a:lstStyle/>
          <a:p>
            <a:r>
              <a:rPr lang="en-US" dirty="0" smtClean="0"/>
              <a:t>By simultaneously changing the strengths of the focusing and de-focusing </a:t>
            </a:r>
            <a:r>
              <a:rPr lang="en-US" dirty="0" err="1" smtClean="0"/>
              <a:t>quadrupoles</a:t>
            </a:r>
            <a:r>
              <a:rPr lang="en-US" dirty="0" smtClean="0"/>
              <a:t>, we can obtain an infinite number of equations</a:t>
            </a:r>
            <a:r>
              <a:rPr lang="en-US" smtClean="0"/>
              <a:t>, example:</a:t>
            </a:r>
            <a:endParaRPr lang="en-US" dirty="0"/>
          </a:p>
        </p:txBody>
      </p:sp>
      <p:pic>
        <p:nvPicPr>
          <p:cNvPr id="32776" name="Picture 8"/>
          <p:cNvPicPr>
            <a:picLocks noChangeAspect="1" noChangeArrowheads="1"/>
          </p:cNvPicPr>
          <p:nvPr/>
        </p:nvPicPr>
        <p:blipFill>
          <a:blip r:embed="rId3" cstate="print"/>
          <a:srcRect/>
          <a:stretch>
            <a:fillRect/>
          </a:stretch>
        </p:blipFill>
        <p:spPr bwMode="auto">
          <a:xfrm>
            <a:off x="366713" y="866775"/>
            <a:ext cx="402907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A0C2C-73A2-4010-A99B-918A450F9526}" type="slidenum">
              <a:rPr lang="en-US" smtClean="0"/>
              <a:pPr/>
              <a:t>21</a:t>
            </a:fld>
            <a:endParaRPr lang="en-US"/>
          </a:p>
        </p:txBody>
      </p:sp>
      <p:sp>
        <p:nvSpPr>
          <p:cNvPr id="10" name="Title 7"/>
          <p:cNvSpPr txBox="1">
            <a:spLocks/>
          </p:cNvSpPr>
          <p:nvPr/>
        </p:nvSpPr>
        <p:spPr>
          <a:xfrm>
            <a:off x="1409700" y="474663"/>
            <a:ext cx="6067425" cy="9159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Conclusion – part 2</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1485900" y="1828800"/>
            <a:ext cx="5895976" cy="646331"/>
          </a:xfrm>
          <a:prstGeom prst="rect">
            <a:avLst/>
          </a:prstGeom>
          <a:noFill/>
        </p:spPr>
        <p:txBody>
          <a:bodyPr wrap="square" rtlCol="0">
            <a:spAutoFit/>
          </a:bodyPr>
          <a:lstStyle/>
          <a:p>
            <a:pPr marL="342900" indent="-342900"/>
            <a:r>
              <a:rPr lang="en-US" dirty="0" smtClean="0"/>
              <a:t>When the new Kick / Response method have been proven,</a:t>
            </a:r>
          </a:p>
          <a:p>
            <a:pPr marL="342900" indent="-342900"/>
            <a:r>
              <a:rPr lang="en-US" dirty="0" smtClean="0"/>
              <a:t> I will be back to ask for more MD time in the TT20 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T2 target</a:t>
            </a:r>
            <a:endParaRPr lang="en-US" dirty="0"/>
          </a:p>
        </p:txBody>
      </p:sp>
      <p:sp>
        <p:nvSpPr>
          <p:cNvPr id="6" name="Slide Number Placeholder 5"/>
          <p:cNvSpPr>
            <a:spLocks noGrp="1"/>
          </p:cNvSpPr>
          <p:nvPr>
            <p:ph type="sldNum" sz="quarter" idx="12"/>
          </p:nvPr>
        </p:nvSpPr>
        <p:spPr>
          <a:xfrm>
            <a:off x="1857375" y="5794375"/>
            <a:ext cx="3562350" cy="365125"/>
          </a:xfrm>
        </p:spPr>
        <p:txBody>
          <a:bodyPr/>
          <a:lstStyle/>
          <a:p>
            <a:pPr algn="l"/>
            <a:r>
              <a:rPr lang="en-US" sz="1400" dirty="0" smtClean="0">
                <a:solidFill>
                  <a:schemeClr val="tx1"/>
                </a:solidFill>
                <a:latin typeface="Times New Roman" pitchFamily="18" charset="0"/>
                <a:cs typeface="Times New Roman" pitchFamily="18" charset="0"/>
              </a:rPr>
              <a:t>Picture is courtesy of   I. Efthymiopoulos</a:t>
            </a:r>
            <a:endParaRPr lang="en-US" sz="1400" dirty="0">
              <a:solidFill>
                <a:schemeClr val="tx1"/>
              </a:solidFill>
              <a:latin typeface="Times New Roman" pitchFamily="18" charset="0"/>
              <a:cs typeface="Times New Roman" pitchFamily="18" charset="0"/>
            </a:endParaRPr>
          </a:p>
        </p:txBody>
      </p:sp>
      <p:pic>
        <p:nvPicPr>
          <p:cNvPr id="7" name="Picture 6"/>
          <p:cNvPicPr/>
          <p:nvPr/>
        </p:nvPicPr>
        <p:blipFill>
          <a:blip r:embed="rId2" cstate="print"/>
          <a:srcRect/>
          <a:stretch>
            <a:fillRect/>
          </a:stretch>
        </p:blipFill>
        <p:spPr bwMode="auto">
          <a:xfrm>
            <a:off x="1600200" y="1200150"/>
            <a:ext cx="5943600" cy="4457700"/>
          </a:xfrm>
          <a:prstGeom prst="rect">
            <a:avLst/>
          </a:prstGeom>
          <a:noFill/>
          <a:ln w="9525">
            <a:noFill/>
            <a:miter lim="800000"/>
            <a:headEnd/>
            <a:tailEnd/>
          </a:ln>
        </p:spPr>
      </p:pic>
      <p:sp>
        <p:nvSpPr>
          <p:cNvPr id="5" name="TextBox 4"/>
          <p:cNvSpPr txBox="1"/>
          <p:nvPr/>
        </p:nvSpPr>
        <p:spPr>
          <a:xfrm>
            <a:off x="4591050" y="2400300"/>
            <a:ext cx="2671437" cy="369332"/>
          </a:xfrm>
          <a:prstGeom prst="rect">
            <a:avLst/>
          </a:prstGeom>
          <a:noFill/>
        </p:spPr>
        <p:txBody>
          <a:bodyPr wrap="none" rtlCol="0">
            <a:spAutoFit/>
          </a:bodyPr>
          <a:lstStyle/>
          <a:p>
            <a:r>
              <a:rPr lang="en-US" dirty="0" smtClean="0">
                <a:solidFill>
                  <a:schemeClr val="accent3"/>
                </a:solidFill>
              </a:rPr>
              <a:t>The T2 target is 2mm wide</a:t>
            </a:r>
          </a:p>
        </p:txBody>
      </p:sp>
      <p:cxnSp>
        <p:nvCxnSpPr>
          <p:cNvPr id="9" name="Straight Arrow Connector 8"/>
          <p:cNvCxnSpPr/>
          <p:nvPr/>
        </p:nvCxnSpPr>
        <p:spPr>
          <a:xfrm rot="5400000">
            <a:off x="4129088" y="3005139"/>
            <a:ext cx="1133477" cy="628651"/>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0"/>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F5CA0C2C-73A2-4010-A99B-918A450F952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p:cNvPicPr>
            <a:picLocks noChangeAspect="1" noChangeArrowheads="1"/>
          </p:cNvPicPr>
          <p:nvPr/>
        </p:nvPicPr>
        <p:blipFill>
          <a:blip r:embed="rId2" cstate="print"/>
          <a:srcRect/>
          <a:stretch>
            <a:fillRect/>
          </a:stretch>
        </p:blipFill>
        <p:spPr bwMode="auto">
          <a:xfrm>
            <a:off x="2838450" y="3767138"/>
            <a:ext cx="2457450" cy="6953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chemeClr val="tx2"/>
                </a:solidFill>
              </a:rPr>
              <a:t>What was tested in the two MDs</a:t>
            </a:r>
            <a:endParaRPr lang="en-US" dirty="0">
              <a:solidFill>
                <a:schemeClr val="tx2"/>
              </a:solidFill>
            </a:endParaRPr>
          </a:p>
        </p:txBody>
      </p:sp>
      <p:sp>
        <p:nvSpPr>
          <p:cNvPr id="22" name="TextBox 21"/>
          <p:cNvSpPr txBox="1"/>
          <p:nvPr/>
        </p:nvSpPr>
        <p:spPr>
          <a:xfrm>
            <a:off x="1109609" y="1263721"/>
            <a:ext cx="7140539" cy="369332"/>
          </a:xfrm>
          <a:prstGeom prst="rect">
            <a:avLst/>
          </a:prstGeom>
          <a:noFill/>
        </p:spPr>
        <p:txBody>
          <a:bodyPr wrap="square" rtlCol="0">
            <a:spAutoFit/>
          </a:bodyPr>
          <a:lstStyle/>
          <a:p>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4</a:t>
            </a:fld>
            <a:endParaRPr lang="en-US"/>
          </a:p>
        </p:txBody>
      </p:sp>
      <p:sp>
        <p:nvSpPr>
          <p:cNvPr id="10" name="TextBox 9"/>
          <p:cNvSpPr txBox="1"/>
          <p:nvPr/>
        </p:nvSpPr>
        <p:spPr>
          <a:xfrm>
            <a:off x="647700" y="1352550"/>
            <a:ext cx="8201025" cy="2246769"/>
          </a:xfrm>
          <a:prstGeom prst="rect">
            <a:avLst/>
          </a:prstGeom>
          <a:noFill/>
        </p:spPr>
        <p:txBody>
          <a:bodyPr wrap="square" rtlCol="0">
            <a:spAutoFit/>
          </a:bodyPr>
          <a:lstStyle/>
          <a:p>
            <a:pPr marL="342900" indent="-342900">
              <a:spcBef>
                <a:spcPts val="600"/>
              </a:spcBef>
              <a:buFont typeface="+mj-lt"/>
              <a:buAutoNum type="arabicPeriod"/>
            </a:pPr>
            <a:r>
              <a:rPr lang="en-US" sz="2400" dirty="0" err="1" smtClean="0">
                <a:solidFill>
                  <a:schemeClr val="tx2"/>
                </a:solidFill>
              </a:rPr>
              <a:t>Emittance</a:t>
            </a:r>
            <a:endParaRPr lang="en-US" sz="2400" dirty="0" smtClean="0">
              <a:solidFill>
                <a:schemeClr val="tx2"/>
              </a:solidFill>
            </a:endParaRPr>
          </a:p>
          <a:p>
            <a:pPr marL="342900" indent="-342900">
              <a:spcBef>
                <a:spcPts val="600"/>
              </a:spcBef>
              <a:buFont typeface="+mj-lt"/>
              <a:buAutoNum type="arabicPeriod"/>
            </a:pPr>
            <a:r>
              <a:rPr lang="en-US" sz="2400" dirty="0" smtClean="0">
                <a:solidFill>
                  <a:schemeClr val="tx2"/>
                </a:solidFill>
              </a:rPr>
              <a:t>Kick / Response measurements:</a:t>
            </a:r>
          </a:p>
          <a:p>
            <a:pPr marL="342900" indent="-342900">
              <a:spcBef>
                <a:spcPts val="600"/>
              </a:spcBef>
            </a:pPr>
            <a:r>
              <a:rPr lang="en-US" sz="2400" dirty="0" smtClean="0">
                <a:solidFill>
                  <a:schemeClr val="tx2"/>
                </a:solidFill>
              </a:rPr>
              <a:t>     determines </a:t>
            </a:r>
            <a:r>
              <a:rPr lang="en-US" sz="2400" dirty="0" err="1" smtClean="0">
                <a:solidFill>
                  <a:schemeClr val="tx2"/>
                </a:solidFill>
              </a:rPr>
              <a:t>quadrupole</a:t>
            </a:r>
            <a:r>
              <a:rPr lang="en-US" sz="2400" dirty="0" smtClean="0">
                <a:solidFill>
                  <a:schemeClr val="tx2"/>
                </a:solidFill>
              </a:rPr>
              <a:t> strengths, and </a:t>
            </a:r>
            <a:r>
              <a:rPr lang="en-US" sz="2400" dirty="0" err="1" smtClean="0">
                <a:solidFill>
                  <a:schemeClr val="tx2"/>
                </a:solidFill>
              </a:rPr>
              <a:t>quadrupole</a:t>
            </a:r>
            <a:r>
              <a:rPr lang="en-US" sz="2400" dirty="0" smtClean="0">
                <a:solidFill>
                  <a:schemeClr val="tx2"/>
                </a:solidFill>
              </a:rPr>
              <a:t> </a:t>
            </a:r>
            <a:r>
              <a:rPr lang="en-US" sz="2400" dirty="0" smtClean="0">
                <a:solidFill>
                  <a:schemeClr val="tx2"/>
                </a:solidFill>
              </a:rPr>
              <a:t>positions</a:t>
            </a:r>
            <a:endParaRPr lang="en-US" sz="2400" dirty="0" smtClean="0">
              <a:solidFill>
                <a:schemeClr val="tx2"/>
              </a:solidFill>
            </a:endParaRPr>
          </a:p>
          <a:p>
            <a:pPr marL="342900" indent="-342900">
              <a:spcBef>
                <a:spcPts val="600"/>
              </a:spcBef>
            </a:pPr>
            <a:r>
              <a:rPr lang="en-US" sz="2400" dirty="0" smtClean="0">
                <a:solidFill>
                  <a:schemeClr val="tx2"/>
                </a:solidFill>
              </a:rPr>
              <a:t>3.	Dispersion </a:t>
            </a:r>
            <a:r>
              <a:rPr lang="en-US" sz="2400" dirty="0" smtClean="0">
                <a:solidFill>
                  <a:schemeClr val="tx2"/>
                </a:solidFill>
              </a:rPr>
              <a:t>measurements</a:t>
            </a:r>
          </a:p>
          <a:p>
            <a:pPr marL="342900" indent="-342900">
              <a:spcBef>
                <a:spcPts val="600"/>
              </a:spcBef>
            </a:pPr>
            <a:r>
              <a:rPr lang="en-US" sz="2400" smtClean="0">
                <a:solidFill>
                  <a:schemeClr val="tx2"/>
                </a:solidFill>
              </a:rPr>
              <a:t>4.	Implementation </a:t>
            </a:r>
            <a:r>
              <a:rPr lang="en-US" sz="2400" dirty="0" smtClean="0">
                <a:solidFill>
                  <a:schemeClr val="tx2"/>
                </a:solidFill>
              </a:rPr>
              <a:t>of knob, to move the focus on the T2 target</a:t>
            </a:r>
            <a:endParaRPr lang="en-US" sz="2400" dirty="0">
              <a:solidFill>
                <a:schemeClr val="tx2"/>
              </a:solidFill>
            </a:endParaRPr>
          </a:p>
        </p:txBody>
      </p:sp>
      <p:sp>
        <p:nvSpPr>
          <p:cNvPr id="8" name="TextBox 7"/>
          <p:cNvSpPr txBox="1"/>
          <p:nvPr/>
        </p:nvSpPr>
        <p:spPr>
          <a:xfrm>
            <a:off x="1019175" y="4686300"/>
            <a:ext cx="2095500" cy="369332"/>
          </a:xfrm>
          <a:prstGeom prst="rect">
            <a:avLst/>
          </a:prstGeom>
          <a:noFill/>
        </p:spPr>
        <p:txBody>
          <a:bodyPr wrap="square" rtlCol="0">
            <a:spAutoFit/>
          </a:bodyPr>
          <a:lstStyle/>
          <a:p>
            <a:r>
              <a:rPr lang="en-US" dirty="0" smtClean="0"/>
              <a:t>1 sigma beam size</a:t>
            </a:r>
            <a:endParaRPr lang="en-US" dirty="0"/>
          </a:p>
        </p:txBody>
      </p:sp>
      <p:cxnSp>
        <p:nvCxnSpPr>
          <p:cNvPr id="12" name="Straight Arrow Connector 11"/>
          <p:cNvCxnSpPr>
            <a:endCxn id="23560" idx="1"/>
          </p:cNvCxnSpPr>
          <p:nvPr/>
        </p:nvCxnSpPr>
        <p:spPr>
          <a:xfrm flipV="1">
            <a:off x="1885950" y="4114801"/>
            <a:ext cx="952500" cy="62865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14700" y="4267202"/>
            <a:ext cx="238125" cy="112394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85874" y="5343525"/>
            <a:ext cx="3762375" cy="646331"/>
          </a:xfrm>
          <a:prstGeom prst="rect">
            <a:avLst/>
          </a:prstGeom>
          <a:noFill/>
        </p:spPr>
        <p:txBody>
          <a:bodyPr wrap="square" rtlCol="0">
            <a:spAutoFit/>
          </a:bodyPr>
          <a:lstStyle/>
          <a:p>
            <a:r>
              <a:rPr lang="en-US" dirty="0" smtClean="0"/>
              <a:t>The </a:t>
            </a:r>
            <a:r>
              <a:rPr lang="en-US" sz="1600" b="1" dirty="0" smtClean="0">
                <a:latin typeface="GreekS"/>
                <a:cs typeface="GreekS"/>
              </a:rPr>
              <a:t>b</a:t>
            </a:r>
            <a:r>
              <a:rPr lang="en-US" dirty="0" smtClean="0"/>
              <a:t> function depends mainly on the </a:t>
            </a:r>
            <a:r>
              <a:rPr lang="en-US" dirty="0" err="1" smtClean="0"/>
              <a:t>quadrupole</a:t>
            </a:r>
            <a:r>
              <a:rPr lang="en-US" dirty="0" smtClean="0"/>
              <a:t> strength and position</a:t>
            </a:r>
            <a:endParaRPr lang="en-US" dirty="0"/>
          </a:p>
        </p:txBody>
      </p:sp>
      <p:sp>
        <p:nvSpPr>
          <p:cNvPr id="19" name="TextBox 18"/>
          <p:cNvSpPr txBox="1"/>
          <p:nvPr/>
        </p:nvSpPr>
        <p:spPr>
          <a:xfrm>
            <a:off x="3790950" y="4933950"/>
            <a:ext cx="2095500" cy="369332"/>
          </a:xfrm>
          <a:prstGeom prst="rect">
            <a:avLst/>
          </a:prstGeom>
          <a:noFill/>
        </p:spPr>
        <p:txBody>
          <a:bodyPr wrap="square" rtlCol="0">
            <a:spAutoFit/>
          </a:bodyPr>
          <a:lstStyle/>
          <a:p>
            <a:r>
              <a:rPr lang="en-US" dirty="0" smtClean="0"/>
              <a:t>Dispersion function</a:t>
            </a:r>
            <a:endParaRPr lang="en-US" dirty="0"/>
          </a:p>
        </p:txBody>
      </p:sp>
      <p:cxnSp>
        <p:nvCxnSpPr>
          <p:cNvPr id="20" name="Straight Arrow Connector 19"/>
          <p:cNvCxnSpPr/>
          <p:nvPr/>
        </p:nvCxnSpPr>
        <p:spPr>
          <a:xfrm flipH="1" flipV="1">
            <a:off x="4924425" y="4419602"/>
            <a:ext cx="1676400" cy="847723"/>
          </a:xfrm>
          <a:prstGeom prst="straightConnector1">
            <a:avLst/>
          </a:prstGeom>
          <a:ln w="44450" cmpd="tri">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419600" y="4276727"/>
            <a:ext cx="47625" cy="72389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48350" y="5334000"/>
            <a:ext cx="2781299" cy="1200329"/>
          </a:xfrm>
          <a:prstGeom prst="rect">
            <a:avLst/>
          </a:prstGeom>
          <a:noFill/>
        </p:spPr>
        <p:txBody>
          <a:bodyPr wrap="square" rtlCol="0">
            <a:spAutoFit/>
          </a:bodyPr>
          <a:lstStyle/>
          <a:p>
            <a:r>
              <a:rPr lang="en-US" b="1" dirty="0" smtClean="0">
                <a:solidFill>
                  <a:schemeClr val="accent2"/>
                </a:solidFill>
              </a:rPr>
              <a:t>Special RF gymnastics is done in the SPS to reduce the energy spread, before extraction to TT20</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792162"/>
          </a:xfrm>
        </p:spPr>
        <p:txBody>
          <a:bodyPr/>
          <a:lstStyle/>
          <a:p>
            <a:r>
              <a:rPr lang="en-US" dirty="0" err="1" smtClean="0"/>
              <a:t>Emittance</a:t>
            </a:r>
            <a:r>
              <a:rPr lang="en-US" dirty="0" smtClean="0"/>
              <a:t> measurements - 1</a:t>
            </a:r>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5</a:t>
            </a:fld>
            <a:endParaRPr lang="en-US"/>
          </a:p>
        </p:txBody>
      </p:sp>
      <p:sp>
        <p:nvSpPr>
          <p:cNvPr id="7171" name="Rectangle 3"/>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7194" name="Picture 26"/>
          <p:cNvPicPr>
            <a:picLocks noChangeAspect="1" noChangeArrowheads="1"/>
          </p:cNvPicPr>
          <p:nvPr/>
        </p:nvPicPr>
        <p:blipFill>
          <a:blip r:embed="rId2" cstate="print"/>
          <a:srcRect/>
          <a:stretch>
            <a:fillRect/>
          </a:stretch>
        </p:blipFill>
        <p:spPr bwMode="auto">
          <a:xfrm>
            <a:off x="2276475" y="871190"/>
            <a:ext cx="4483711" cy="5986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792162"/>
          </a:xfrm>
        </p:spPr>
        <p:txBody>
          <a:bodyPr/>
          <a:lstStyle/>
          <a:p>
            <a:r>
              <a:rPr lang="en-US" dirty="0" err="1" smtClean="0"/>
              <a:t>Emittance</a:t>
            </a:r>
            <a:r>
              <a:rPr lang="en-US" dirty="0" smtClean="0"/>
              <a:t> measurements - 2</a:t>
            </a:r>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6</a:t>
            </a:fld>
            <a:endParaRPr lang="en-US"/>
          </a:p>
        </p:txBody>
      </p:sp>
      <p:sp>
        <p:nvSpPr>
          <p:cNvPr id="7171" name="Rectangle 3"/>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5842" name="Picture 2"/>
          <p:cNvPicPr>
            <a:picLocks noChangeAspect="1" noChangeArrowheads="1"/>
          </p:cNvPicPr>
          <p:nvPr/>
        </p:nvPicPr>
        <p:blipFill>
          <a:blip r:embed="rId2" cstate="print"/>
          <a:srcRect/>
          <a:stretch>
            <a:fillRect/>
          </a:stretch>
        </p:blipFill>
        <p:spPr bwMode="auto">
          <a:xfrm>
            <a:off x="2289215" y="638176"/>
            <a:ext cx="4373522" cy="622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29600" cy="792162"/>
          </a:xfrm>
        </p:spPr>
        <p:txBody>
          <a:bodyPr/>
          <a:lstStyle/>
          <a:p>
            <a:r>
              <a:rPr lang="en-US" dirty="0" err="1" smtClean="0"/>
              <a:t>Emittance</a:t>
            </a:r>
            <a:r>
              <a:rPr lang="en-US" dirty="0" smtClean="0"/>
              <a:t> measurements - 3</a:t>
            </a:r>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7</a:t>
            </a:fld>
            <a:endParaRPr lang="en-US"/>
          </a:p>
        </p:txBody>
      </p:sp>
      <p:sp>
        <p:nvSpPr>
          <p:cNvPr id="7171" name="Rectangle 3"/>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6866" name="Picture 2"/>
          <p:cNvPicPr>
            <a:picLocks noChangeAspect="1" noChangeArrowheads="1"/>
          </p:cNvPicPr>
          <p:nvPr/>
        </p:nvPicPr>
        <p:blipFill>
          <a:blip r:embed="rId2" cstate="print"/>
          <a:srcRect/>
          <a:stretch>
            <a:fillRect/>
          </a:stretch>
        </p:blipFill>
        <p:spPr bwMode="auto">
          <a:xfrm>
            <a:off x="1143000" y="1457325"/>
            <a:ext cx="68580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76200"/>
            <a:ext cx="8229600" cy="792162"/>
          </a:xfrm>
        </p:spPr>
        <p:txBody>
          <a:bodyPr/>
          <a:lstStyle/>
          <a:p>
            <a:r>
              <a:rPr lang="en-US" dirty="0" err="1" smtClean="0"/>
              <a:t>Emittance</a:t>
            </a:r>
            <a:r>
              <a:rPr lang="en-US" dirty="0" smtClean="0"/>
              <a:t> measurements - 4</a:t>
            </a:r>
            <a:endParaRPr lang="en-US"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8</a:t>
            </a:fld>
            <a:endParaRPr lang="en-US"/>
          </a:p>
        </p:txBody>
      </p:sp>
      <p:sp>
        <p:nvSpPr>
          <p:cNvPr id="7171" name="Rectangle 3"/>
          <p:cNvSpPr>
            <a:spLocks noChangeArrowheads="1"/>
          </p:cNvSpPr>
          <p:nvPr/>
        </p:nvSpPr>
        <p:spPr bwMode="auto">
          <a:xfrm>
            <a:off x="0" y="4371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37890" name="Picture 2"/>
          <p:cNvPicPr>
            <a:picLocks noChangeAspect="1" noChangeArrowheads="1"/>
          </p:cNvPicPr>
          <p:nvPr/>
        </p:nvPicPr>
        <p:blipFill>
          <a:blip r:embed="rId2" cstate="print"/>
          <a:srcRect/>
          <a:stretch>
            <a:fillRect/>
          </a:stretch>
        </p:blipFill>
        <p:spPr bwMode="auto">
          <a:xfrm>
            <a:off x="222840" y="590551"/>
            <a:ext cx="6682785" cy="6256090"/>
          </a:xfrm>
          <a:prstGeom prst="rect">
            <a:avLst/>
          </a:prstGeom>
          <a:noFill/>
          <a:ln w="9525">
            <a:noFill/>
            <a:miter lim="800000"/>
            <a:headEnd/>
            <a:tailEnd/>
          </a:ln>
        </p:spPr>
      </p:pic>
      <p:sp>
        <p:nvSpPr>
          <p:cNvPr id="7" name="TextBox 6"/>
          <p:cNvSpPr txBox="1"/>
          <p:nvPr/>
        </p:nvSpPr>
        <p:spPr>
          <a:xfrm>
            <a:off x="6838949" y="2190750"/>
            <a:ext cx="2505075" cy="646331"/>
          </a:xfrm>
          <a:prstGeom prst="rect">
            <a:avLst/>
          </a:prstGeom>
          <a:noFill/>
        </p:spPr>
        <p:txBody>
          <a:bodyPr wrap="square" rtlCol="0">
            <a:spAutoFit/>
          </a:bodyPr>
          <a:lstStyle/>
          <a:p>
            <a:r>
              <a:rPr lang="en-US" sz="1200" b="1" dirty="0" smtClean="0">
                <a:solidFill>
                  <a:schemeClr val="accent2"/>
                </a:solidFill>
              </a:rPr>
              <a:t>The resonant extraction</a:t>
            </a:r>
          </a:p>
          <a:p>
            <a:r>
              <a:rPr lang="en-US" sz="1200" b="1" dirty="0" smtClean="0">
                <a:solidFill>
                  <a:schemeClr val="accent2"/>
                </a:solidFill>
              </a:rPr>
              <a:t>( in the horizontal plane )</a:t>
            </a:r>
          </a:p>
          <a:p>
            <a:r>
              <a:rPr lang="en-US" sz="1200" b="1" dirty="0" smtClean="0">
                <a:solidFill>
                  <a:schemeClr val="accent2"/>
                </a:solidFill>
              </a:rPr>
              <a:t> increase the horizontal </a:t>
            </a:r>
            <a:r>
              <a:rPr lang="en-US" sz="1200" b="1" dirty="0" err="1" smtClean="0">
                <a:solidFill>
                  <a:schemeClr val="accent2"/>
                </a:solidFill>
              </a:rPr>
              <a:t>emittance</a:t>
            </a:r>
            <a:endParaRPr lang="en-US" sz="1200" b="1" dirty="0">
              <a:solidFill>
                <a:schemeClr val="accent2"/>
              </a:solidFill>
            </a:endParaRPr>
          </a:p>
        </p:txBody>
      </p:sp>
      <p:cxnSp>
        <p:nvCxnSpPr>
          <p:cNvPr id="16" name="Straight Arrow Connector 15"/>
          <p:cNvCxnSpPr/>
          <p:nvPr/>
        </p:nvCxnSpPr>
        <p:spPr>
          <a:xfrm flipH="1">
            <a:off x="5419726" y="2419350"/>
            <a:ext cx="1523999" cy="3429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00875" y="4876800"/>
            <a:ext cx="1857375" cy="646331"/>
          </a:xfrm>
          <a:prstGeom prst="rect">
            <a:avLst/>
          </a:prstGeom>
          <a:noFill/>
        </p:spPr>
        <p:txBody>
          <a:bodyPr wrap="square" rtlCol="0">
            <a:spAutoFit/>
          </a:bodyPr>
          <a:lstStyle/>
          <a:p>
            <a:r>
              <a:rPr lang="en-US" dirty="0" smtClean="0"/>
              <a:t>Extremely noisy measurements</a:t>
            </a:r>
            <a:endParaRPr lang="en-US" dirty="0"/>
          </a:p>
        </p:txBody>
      </p:sp>
      <p:cxnSp>
        <p:nvCxnSpPr>
          <p:cNvPr id="20" name="Straight Arrow Connector 19"/>
          <p:cNvCxnSpPr/>
          <p:nvPr/>
        </p:nvCxnSpPr>
        <p:spPr>
          <a:xfrm flipH="1" flipV="1">
            <a:off x="5391150" y="4962525"/>
            <a:ext cx="16764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400676" y="5257800"/>
            <a:ext cx="1714499" cy="352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38975" y="2933700"/>
            <a:ext cx="1857375" cy="923330"/>
          </a:xfrm>
          <a:prstGeom prst="rect">
            <a:avLst/>
          </a:prstGeom>
          <a:noFill/>
        </p:spPr>
        <p:txBody>
          <a:bodyPr wrap="square" rtlCol="0">
            <a:spAutoFit/>
          </a:bodyPr>
          <a:lstStyle/>
          <a:p>
            <a:r>
              <a:rPr lang="en-US" b="1" dirty="0" smtClean="0">
                <a:solidFill>
                  <a:schemeClr val="bg2">
                    <a:lumMod val="25000"/>
                  </a:schemeClr>
                </a:solidFill>
              </a:rPr>
              <a:t>Why is the </a:t>
            </a:r>
            <a:r>
              <a:rPr lang="en-US" b="1" dirty="0" err="1" smtClean="0">
                <a:solidFill>
                  <a:schemeClr val="bg2">
                    <a:lumMod val="25000"/>
                  </a:schemeClr>
                </a:solidFill>
              </a:rPr>
              <a:t>emittance</a:t>
            </a:r>
            <a:r>
              <a:rPr lang="en-US" b="1" dirty="0" smtClean="0">
                <a:solidFill>
                  <a:schemeClr val="bg2">
                    <a:lumMod val="25000"/>
                  </a:schemeClr>
                </a:solidFill>
              </a:rPr>
              <a:t> so big at the target ?</a:t>
            </a:r>
            <a:endParaRPr lang="en-US" b="1" dirty="0">
              <a:solidFill>
                <a:schemeClr val="bg2">
                  <a:lumMod val="25000"/>
                </a:schemeClr>
              </a:solidFill>
            </a:endParaRPr>
          </a:p>
        </p:txBody>
      </p:sp>
      <p:cxnSp>
        <p:nvCxnSpPr>
          <p:cNvPr id="26" name="Straight Arrow Connector 25"/>
          <p:cNvCxnSpPr>
            <a:stCxn id="25" idx="1"/>
          </p:cNvCxnSpPr>
          <p:nvPr/>
        </p:nvCxnSpPr>
        <p:spPr>
          <a:xfrm flipH="1" flipV="1">
            <a:off x="6781800" y="3228976"/>
            <a:ext cx="257175" cy="166389"/>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t>Implementation of knob to focus on target</a:t>
            </a:r>
            <a:br>
              <a:rPr lang="en-US" sz="3600" dirty="0" smtClean="0"/>
            </a:br>
            <a:r>
              <a:rPr lang="en-US" sz="3200" dirty="0" smtClean="0"/>
              <a:t> “TARGET-LONG.DISPLACEMENT“. </a:t>
            </a:r>
            <a:endParaRPr lang="en-US" sz="3600" dirty="0"/>
          </a:p>
        </p:txBody>
      </p:sp>
      <p:sp>
        <p:nvSpPr>
          <p:cNvPr id="9" name="Slide Number Placeholder 8"/>
          <p:cNvSpPr>
            <a:spLocks noGrp="1"/>
          </p:cNvSpPr>
          <p:nvPr>
            <p:ph type="sldNum" sz="quarter" idx="12"/>
          </p:nvPr>
        </p:nvSpPr>
        <p:spPr/>
        <p:txBody>
          <a:bodyPr/>
          <a:lstStyle/>
          <a:p>
            <a:fld id="{F5CA0C2C-73A2-4010-A99B-918A450F9526}" type="slidenum">
              <a:rPr lang="en-US" smtClean="0"/>
              <a:pPr/>
              <a:t>9</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2926212" y="1733550"/>
            <a:ext cx="3179313" cy="20859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953125" y="1728789"/>
            <a:ext cx="3190874" cy="208995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962650" y="3954621"/>
            <a:ext cx="3181349" cy="2090909"/>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0" y="1733550"/>
            <a:ext cx="3179314" cy="2085975"/>
          </a:xfrm>
          <a:prstGeom prst="rect">
            <a:avLst/>
          </a:prstGeom>
          <a:noFill/>
          <a:ln w="9525">
            <a:noFill/>
            <a:miter lim="800000"/>
            <a:headEnd/>
            <a:tailEnd/>
          </a:ln>
        </p:spPr>
      </p:pic>
      <p:cxnSp>
        <p:nvCxnSpPr>
          <p:cNvPr id="17" name="Straight Connector 16"/>
          <p:cNvCxnSpPr/>
          <p:nvPr/>
        </p:nvCxnSpPr>
        <p:spPr>
          <a:xfrm flipV="1">
            <a:off x="409575" y="2066925"/>
            <a:ext cx="8524875" cy="1428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3824" y="1257300"/>
            <a:ext cx="3028951" cy="369332"/>
          </a:xfrm>
          <a:prstGeom prst="rect">
            <a:avLst/>
          </a:prstGeom>
          <a:noFill/>
        </p:spPr>
        <p:txBody>
          <a:bodyPr wrap="square" rtlCol="0">
            <a:spAutoFit/>
          </a:bodyPr>
          <a:lstStyle/>
          <a:p>
            <a:r>
              <a:rPr lang="en-US" dirty="0" smtClean="0"/>
              <a:t>Focus moved 10 cm upstream</a:t>
            </a:r>
            <a:endParaRPr lang="en-US" dirty="0"/>
          </a:p>
        </p:txBody>
      </p:sp>
      <p:sp>
        <p:nvSpPr>
          <p:cNvPr id="25" name="TextBox 24"/>
          <p:cNvSpPr txBox="1"/>
          <p:nvPr/>
        </p:nvSpPr>
        <p:spPr>
          <a:xfrm>
            <a:off x="3705225" y="1257300"/>
            <a:ext cx="1866899" cy="369332"/>
          </a:xfrm>
          <a:prstGeom prst="rect">
            <a:avLst/>
          </a:prstGeom>
          <a:noFill/>
        </p:spPr>
        <p:txBody>
          <a:bodyPr wrap="square" rtlCol="0">
            <a:spAutoFit/>
          </a:bodyPr>
          <a:lstStyle/>
          <a:p>
            <a:r>
              <a:rPr lang="en-US" dirty="0" smtClean="0"/>
              <a:t>Focus not moved</a:t>
            </a:r>
            <a:endParaRPr lang="en-US" dirty="0"/>
          </a:p>
        </p:txBody>
      </p:sp>
      <p:sp>
        <p:nvSpPr>
          <p:cNvPr id="26" name="TextBox 25"/>
          <p:cNvSpPr txBox="1"/>
          <p:nvPr/>
        </p:nvSpPr>
        <p:spPr>
          <a:xfrm>
            <a:off x="5934075" y="1257300"/>
            <a:ext cx="3276600" cy="369332"/>
          </a:xfrm>
          <a:prstGeom prst="rect">
            <a:avLst/>
          </a:prstGeom>
          <a:noFill/>
        </p:spPr>
        <p:txBody>
          <a:bodyPr wrap="square" rtlCol="0">
            <a:spAutoFit/>
          </a:bodyPr>
          <a:lstStyle/>
          <a:p>
            <a:r>
              <a:rPr lang="en-US" dirty="0" smtClean="0"/>
              <a:t>Focus moved 10 cm downstream</a:t>
            </a:r>
            <a:endParaRPr lang="en-US" dirty="0"/>
          </a:p>
        </p:txBody>
      </p:sp>
      <p:sp>
        <p:nvSpPr>
          <p:cNvPr id="27" name="TextBox 26"/>
          <p:cNvSpPr txBox="1"/>
          <p:nvPr/>
        </p:nvSpPr>
        <p:spPr>
          <a:xfrm>
            <a:off x="161925" y="4181475"/>
            <a:ext cx="5734050" cy="2585323"/>
          </a:xfrm>
          <a:prstGeom prst="rect">
            <a:avLst/>
          </a:prstGeom>
          <a:noFill/>
        </p:spPr>
        <p:txBody>
          <a:bodyPr wrap="square" rtlCol="0">
            <a:spAutoFit/>
          </a:bodyPr>
          <a:lstStyle/>
          <a:p>
            <a:r>
              <a:rPr lang="en-US" dirty="0" smtClean="0"/>
              <a:t>The vertical scans of the T2 target, were done for a LEAD ION optics that was badly implemented. This badly implemented optics predicts that moving the focus downstream would indeed narrow the beam size.</a:t>
            </a:r>
          </a:p>
          <a:p>
            <a:endParaRPr lang="en-US" dirty="0" smtClean="0"/>
          </a:p>
          <a:p>
            <a:r>
              <a:rPr lang="en-US" dirty="0" smtClean="0"/>
              <a:t>In the correctly implemented LEAD ION optics, there was no effect of moving the focus; This indicates that the focus was really a focus.</a:t>
            </a:r>
          </a:p>
          <a:p>
            <a:endParaRPr lang="en-US" dirty="0"/>
          </a:p>
        </p:txBody>
      </p:sp>
      <p:cxnSp>
        <p:nvCxnSpPr>
          <p:cNvPr id="29" name="Straight Connector 28"/>
          <p:cNvCxnSpPr/>
          <p:nvPr/>
        </p:nvCxnSpPr>
        <p:spPr>
          <a:xfrm>
            <a:off x="400050" y="2724150"/>
            <a:ext cx="8477250" cy="381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0525" y="2981325"/>
            <a:ext cx="8515350"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6028</TotalTime>
  <Words>675</Words>
  <Application>Microsoft Office PowerPoint</Application>
  <PresentationFormat>On-screen Show (4:3)</PresentationFormat>
  <Paragraphs>125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TT20 MDs for the NA61/SHINE fragmented beam experiment. Made on 3 August and 29 August 2011</vt:lpstr>
      <vt:lpstr>TT20 schematic</vt:lpstr>
      <vt:lpstr>T2 target</vt:lpstr>
      <vt:lpstr>What was tested in the two MDs</vt:lpstr>
      <vt:lpstr>Emittance measurements - 1</vt:lpstr>
      <vt:lpstr>Emittance measurements - 2</vt:lpstr>
      <vt:lpstr>Emittance measurements - 3</vt:lpstr>
      <vt:lpstr>Emittance measurements - 4</vt:lpstr>
      <vt:lpstr>Implementation of knob to focus on target  “TARGET-LONG.DISPLACEMENT“. </vt:lpstr>
      <vt:lpstr>Kick / Response measurements - 1</vt:lpstr>
      <vt:lpstr>Kick / Response measurements - 2</vt:lpstr>
      <vt:lpstr>Kick / Response measurements - 3</vt:lpstr>
      <vt:lpstr>Kick / Response measurements – 4 Steering Issues (slide from J.Wenninger)</vt:lpstr>
      <vt:lpstr>Kick / Response measurements - 4</vt:lpstr>
      <vt:lpstr>Kick / Response measurements - 5</vt:lpstr>
      <vt:lpstr>Kick / Response measurements - 6</vt:lpstr>
      <vt:lpstr>Slide 17</vt:lpstr>
      <vt:lpstr>Slide 18</vt:lpstr>
      <vt:lpstr>Slide 19</vt:lpstr>
      <vt:lpstr>Slide 20</vt:lpstr>
      <vt:lpstr>Slide 21</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impedance of  ATLAS unshielded Bellows</dc:title>
  <dc:creator>bsalvant</dc:creator>
  <cp:lastModifiedBy>berrig</cp:lastModifiedBy>
  <cp:revision>296</cp:revision>
  <dcterms:created xsi:type="dcterms:W3CDTF">2011-01-31T14:14:18Z</dcterms:created>
  <dcterms:modified xsi:type="dcterms:W3CDTF">2011-09-27T08:01:41Z</dcterms:modified>
</cp:coreProperties>
</file>