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5"/>
  </p:notesMasterIdLst>
  <p:handoutMasterIdLst>
    <p:handoutMasterId r:id="rId16"/>
  </p:handoutMasterIdLst>
  <p:sldIdLst>
    <p:sldId id="256" r:id="rId2"/>
    <p:sldId id="397" r:id="rId3"/>
    <p:sldId id="428" r:id="rId4"/>
    <p:sldId id="432" r:id="rId5"/>
    <p:sldId id="434" r:id="rId6"/>
    <p:sldId id="426" r:id="rId7"/>
    <p:sldId id="408" r:id="rId8"/>
    <p:sldId id="427" r:id="rId9"/>
    <p:sldId id="424" r:id="rId10"/>
    <p:sldId id="425" r:id="rId11"/>
    <p:sldId id="430" r:id="rId12"/>
    <p:sldId id="415" r:id="rId13"/>
    <p:sldId id="435" r:id="rId14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539B"/>
    <a:srgbClr val="E3CAF2"/>
    <a:srgbClr val="FFFF99"/>
    <a:srgbClr val="EBDAF6"/>
    <a:srgbClr val="3333FF"/>
    <a:srgbClr val="CCFFFF"/>
    <a:srgbClr val="FF0000"/>
    <a:srgbClr val="FF00FF"/>
    <a:srgbClr val="00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6908" autoAdjust="0"/>
    <p:restoredTop sz="94712" autoAdjust="0"/>
  </p:normalViewPr>
  <p:slideViewPr>
    <p:cSldViewPr snapToGrid="0">
      <p:cViewPr varScale="1">
        <p:scale>
          <a:sx n="96" d="100"/>
          <a:sy n="96" d="100"/>
        </p:scale>
        <p:origin x="-90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5131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86" tIns="45793" rIns="91586" bIns="45793" numCol="1" anchor="t" anchorCtr="0" compatLnSpc="1">
            <a:prstTxWarp prst="textNoShape">
              <a:avLst/>
            </a:prstTxWarp>
          </a:bodyPr>
          <a:lstStyle>
            <a:lvl1pPr defTabSz="915988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629" y="0"/>
            <a:ext cx="3075131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86" tIns="45793" rIns="91586" bIns="45793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175"/>
            <a:ext cx="3075131" cy="512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86" tIns="45793" rIns="91586" bIns="45793" numCol="1" anchor="b" anchorCtr="0" compatLnSpc="1">
            <a:prstTxWarp prst="textNoShape">
              <a:avLst/>
            </a:prstTxWarp>
          </a:bodyPr>
          <a:lstStyle>
            <a:lvl1pPr defTabSz="915988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629" y="9720175"/>
            <a:ext cx="3075131" cy="512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86" tIns="45793" rIns="91586" bIns="45793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BCB042C1-10B3-49AF-AA96-BC345CA2B4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5131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86" tIns="45793" rIns="91586" bIns="45793" numCol="1" anchor="t" anchorCtr="0" compatLnSpc="1">
            <a:prstTxWarp prst="textNoShape">
              <a:avLst/>
            </a:prstTxWarp>
          </a:bodyPr>
          <a:lstStyle>
            <a:lvl1pPr defTabSz="915988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629" y="0"/>
            <a:ext cx="3075131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86" tIns="45793" rIns="91586" bIns="45793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3338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39" y="4860088"/>
            <a:ext cx="5678824" cy="460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86" tIns="45793" rIns="91586" bIns="457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175"/>
            <a:ext cx="3075131" cy="512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86" tIns="45793" rIns="91586" bIns="45793" numCol="1" anchor="b" anchorCtr="0" compatLnSpc="1">
            <a:prstTxWarp prst="textNoShape">
              <a:avLst/>
            </a:prstTxWarp>
          </a:bodyPr>
          <a:lstStyle>
            <a:lvl1pPr defTabSz="915988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629" y="9720175"/>
            <a:ext cx="3075131" cy="512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86" tIns="45793" rIns="91586" bIns="45793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A83F2B39-2AF2-465E-A886-6FF511460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28600" y="2209800"/>
            <a:ext cx="8564563" cy="390525"/>
            <a:chOff x="144" y="1968"/>
            <a:chExt cx="5395" cy="246"/>
          </a:xfrm>
        </p:grpSpPr>
        <p:sp>
          <p:nvSpPr>
            <p:cNvPr id="5" name="Freeform 3"/>
            <p:cNvSpPr>
              <a:spLocks/>
            </p:cNvSpPr>
            <p:nvPr userDrawn="1"/>
          </p:nvSpPr>
          <p:spPr bwMode="auto">
            <a:xfrm rot="-5400000" flipH="1" flipV="1">
              <a:off x="2794" y="-586"/>
              <a:ext cx="96" cy="5395"/>
            </a:xfrm>
            <a:custGeom>
              <a:avLst/>
              <a:gdLst/>
              <a:ahLst/>
              <a:cxnLst>
                <a:cxn ang="0">
                  <a:pos x="91" y="526"/>
                </a:cxn>
                <a:cxn ang="0">
                  <a:pos x="211" y="175"/>
                </a:cxn>
                <a:cxn ang="0">
                  <a:pos x="443" y="32"/>
                </a:cxn>
                <a:cxn ang="0">
                  <a:pos x="802" y="32"/>
                </a:cxn>
                <a:cxn ang="0">
                  <a:pos x="1206" y="10"/>
                </a:cxn>
                <a:cxn ang="0">
                  <a:pos x="1482" y="25"/>
                </a:cxn>
                <a:cxn ang="0">
                  <a:pos x="1655" y="160"/>
                </a:cxn>
                <a:cxn ang="0">
                  <a:pos x="1655" y="406"/>
                </a:cxn>
                <a:cxn ang="0">
                  <a:pos x="1572" y="736"/>
                </a:cxn>
                <a:cxn ang="0">
                  <a:pos x="1565" y="1177"/>
                </a:cxn>
                <a:cxn ang="0">
                  <a:pos x="1632" y="1581"/>
                </a:cxn>
                <a:cxn ang="0">
                  <a:pos x="1692" y="2232"/>
                </a:cxn>
                <a:cxn ang="0">
                  <a:pos x="1587" y="2830"/>
                </a:cxn>
                <a:cxn ang="0">
                  <a:pos x="1625" y="3055"/>
                </a:cxn>
                <a:cxn ang="0">
                  <a:pos x="1535" y="3234"/>
                </a:cxn>
                <a:cxn ang="0">
                  <a:pos x="1325" y="3234"/>
                </a:cxn>
                <a:cxn ang="0">
                  <a:pos x="921" y="3204"/>
                </a:cxn>
                <a:cxn ang="0">
                  <a:pos x="510" y="3249"/>
                </a:cxn>
                <a:cxn ang="0">
                  <a:pos x="136" y="3167"/>
                </a:cxn>
                <a:cxn ang="0">
                  <a:pos x="39" y="2950"/>
                </a:cxn>
                <a:cxn ang="0">
                  <a:pos x="99" y="2651"/>
                </a:cxn>
                <a:cxn ang="0">
                  <a:pos x="99" y="2232"/>
                </a:cxn>
                <a:cxn ang="0">
                  <a:pos x="9" y="1813"/>
                </a:cxn>
                <a:cxn ang="0">
                  <a:pos x="46" y="1259"/>
                </a:cxn>
                <a:cxn ang="0">
                  <a:pos x="61" y="915"/>
                </a:cxn>
                <a:cxn ang="0">
                  <a:pos x="91" y="526"/>
                </a:cxn>
              </a:cxnLst>
              <a:rect l="0" t="0" r="r" b="b"/>
              <a:pathLst>
                <a:path w="1699" h="3264">
                  <a:moveTo>
                    <a:pt x="91" y="526"/>
                  </a:moveTo>
                  <a:cubicBezTo>
                    <a:pt x="116" y="403"/>
                    <a:pt x="152" y="257"/>
                    <a:pt x="211" y="175"/>
                  </a:cubicBezTo>
                  <a:cubicBezTo>
                    <a:pt x="270" y="93"/>
                    <a:pt x="345" y="56"/>
                    <a:pt x="443" y="32"/>
                  </a:cubicBezTo>
                  <a:cubicBezTo>
                    <a:pt x="541" y="8"/>
                    <a:pt x="675" y="36"/>
                    <a:pt x="802" y="32"/>
                  </a:cubicBezTo>
                  <a:cubicBezTo>
                    <a:pt x="929" y="28"/>
                    <a:pt x="1093" y="11"/>
                    <a:pt x="1206" y="10"/>
                  </a:cubicBezTo>
                  <a:cubicBezTo>
                    <a:pt x="1319" y="9"/>
                    <a:pt x="1407" y="0"/>
                    <a:pt x="1482" y="25"/>
                  </a:cubicBezTo>
                  <a:cubicBezTo>
                    <a:pt x="1557" y="50"/>
                    <a:pt x="1626" y="97"/>
                    <a:pt x="1655" y="160"/>
                  </a:cubicBezTo>
                  <a:cubicBezTo>
                    <a:pt x="1684" y="223"/>
                    <a:pt x="1669" y="310"/>
                    <a:pt x="1655" y="406"/>
                  </a:cubicBezTo>
                  <a:cubicBezTo>
                    <a:pt x="1641" y="502"/>
                    <a:pt x="1587" y="608"/>
                    <a:pt x="1572" y="736"/>
                  </a:cubicBezTo>
                  <a:cubicBezTo>
                    <a:pt x="1557" y="864"/>
                    <a:pt x="1555" y="1036"/>
                    <a:pt x="1565" y="1177"/>
                  </a:cubicBezTo>
                  <a:cubicBezTo>
                    <a:pt x="1575" y="1318"/>
                    <a:pt x="1611" y="1405"/>
                    <a:pt x="1632" y="1581"/>
                  </a:cubicBezTo>
                  <a:cubicBezTo>
                    <a:pt x="1653" y="1757"/>
                    <a:pt x="1699" y="2024"/>
                    <a:pt x="1692" y="2232"/>
                  </a:cubicBezTo>
                  <a:cubicBezTo>
                    <a:pt x="1685" y="2440"/>
                    <a:pt x="1598" y="2693"/>
                    <a:pt x="1587" y="2830"/>
                  </a:cubicBezTo>
                  <a:cubicBezTo>
                    <a:pt x="1576" y="2967"/>
                    <a:pt x="1634" y="2988"/>
                    <a:pt x="1625" y="3055"/>
                  </a:cubicBezTo>
                  <a:cubicBezTo>
                    <a:pt x="1616" y="3122"/>
                    <a:pt x="1585" y="3204"/>
                    <a:pt x="1535" y="3234"/>
                  </a:cubicBezTo>
                  <a:cubicBezTo>
                    <a:pt x="1485" y="3264"/>
                    <a:pt x="1427" y="3239"/>
                    <a:pt x="1325" y="3234"/>
                  </a:cubicBezTo>
                  <a:cubicBezTo>
                    <a:pt x="1223" y="3229"/>
                    <a:pt x="1057" y="3202"/>
                    <a:pt x="921" y="3204"/>
                  </a:cubicBezTo>
                  <a:cubicBezTo>
                    <a:pt x="785" y="3206"/>
                    <a:pt x="641" y="3255"/>
                    <a:pt x="510" y="3249"/>
                  </a:cubicBezTo>
                  <a:cubicBezTo>
                    <a:pt x="379" y="3243"/>
                    <a:pt x="214" y="3217"/>
                    <a:pt x="136" y="3167"/>
                  </a:cubicBezTo>
                  <a:cubicBezTo>
                    <a:pt x="58" y="3117"/>
                    <a:pt x="45" y="3036"/>
                    <a:pt x="39" y="2950"/>
                  </a:cubicBezTo>
                  <a:cubicBezTo>
                    <a:pt x="33" y="2864"/>
                    <a:pt x="89" y="2771"/>
                    <a:pt x="99" y="2651"/>
                  </a:cubicBezTo>
                  <a:cubicBezTo>
                    <a:pt x="109" y="2531"/>
                    <a:pt x="114" y="2372"/>
                    <a:pt x="99" y="2232"/>
                  </a:cubicBezTo>
                  <a:cubicBezTo>
                    <a:pt x="84" y="2092"/>
                    <a:pt x="18" y="1975"/>
                    <a:pt x="9" y="1813"/>
                  </a:cubicBezTo>
                  <a:cubicBezTo>
                    <a:pt x="0" y="1651"/>
                    <a:pt x="37" y="1409"/>
                    <a:pt x="46" y="1259"/>
                  </a:cubicBezTo>
                  <a:cubicBezTo>
                    <a:pt x="55" y="1109"/>
                    <a:pt x="52" y="1036"/>
                    <a:pt x="61" y="915"/>
                  </a:cubicBezTo>
                  <a:cubicBezTo>
                    <a:pt x="70" y="794"/>
                    <a:pt x="66" y="649"/>
                    <a:pt x="91" y="52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2400" y="1968"/>
              <a:ext cx="768" cy="246"/>
              <a:chOff x="1797" y="3074"/>
              <a:chExt cx="2346" cy="655"/>
            </a:xfrm>
          </p:grpSpPr>
          <p:grpSp>
            <p:nvGrpSpPr>
              <p:cNvPr id="7" name="Group 5"/>
              <p:cNvGrpSpPr>
                <a:grpSpLocks/>
              </p:cNvGrpSpPr>
              <p:nvPr/>
            </p:nvGrpSpPr>
            <p:grpSpPr bwMode="auto">
              <a:xfrm>
                <a:off x="1797" y="3074"/>
                <a:ext cx="2346" cy="655"/>
                <a:chOff x="1865" y="1810"/>
                <a:chExt cx="2346" cy="655"/>
              </a:xfrm>
            </p:grpSpPr>
            <p:sp>
              <p:nvSpPr>
                <p:cNvPr id="11" name="Freeform 6"/>
                <p:cNvSpPr>
                  <a:spLocks/>
                </p:cNvSpPr>
                <p:nvPr/>
              </p:nvSpPr>
              <p:spPr bwMode="auto">
                <a:xfrm>
                  <a:off x="2051" y="2007"/>
                  <a:ext cx="2160" cy="458"/>
                </a:xfrm>
                <a:custGeom>
                  <a:avLst/>
                  <a:gdLst/>
                  <a:ahLst/>
                  <a:cxnLst>
                    <a:cxn ang="0">
                      <a:pos x="7" y="139"/>
                    </a:cxn>
                    <a:cxn ang="0">
                      <a:pos x="89" y="266"/>
                    </a:cxn>
                    <a:cxn ang="0">
                      <a:pos x="187" y="333"/>
                    </a:cxn>
                    <a:cxn ang="0">
                      <a:pos x="351" y="303"/>
                    </a:cxn>
                    <a:cxn ang="0">
                      <a:pos x="561" y="281"/>
                    </a:cxn>
                    <a:cxn ang="0">
                      <a:pos x="852" y="259"/>
                    </a:cxn>
                    <a:cxn ang="0">
                      <a:pos x="1167" y="259"/>
                    </a:cxn>
                    <a:cxn ang="0">
                      <a:pos x="1541" y="318"/>
                    </a:cxn>
                    <a:cxn ang="0">
                      <a:pos x="1758" y="401"/>
                    </a:cxn>
                    <a:cxn ang="0">
                      <a:pos x="1907" y="453"/>
                    </a:cxn>
                    <a:cxn ang="0">
                      <a:pos x="2049" y="423"/>
                    </a:cxn>
                    <a:cxn ang="0">
                      <a:pos x="2109" y="348"/>
                    </a:cxn>
                    <a:cxn ang="0">
                      <a:pos x="2109" y="251"/>
                    </a:cxn>
                    <a:cxn ang="0">
                      <a:pos x="2004" y="154"/>
                    </a:cxn>
                    <a:cxn ang="0">
                      <a:pos x="1167" y="27"/>
                    </a:cxn>
                    <a:cxn ang="0">
                      <a:pos x="336" y="4"/>
                    </a:cxn>
                    <a:cxn ang="0">
                      <a:pos x="52" y="49"/>
                    </a:cxn>
                    <a:cxn ang="0">
                      <a:pos x="7" y="139"/>
                    </a:cxn>
                  </a:cxnLst>
                  <a:rect l="0" t="0" r="r" b="b"/>
                  <a:pathLst>
                    <a:path w="2161" h="457">
                      <a:moveTo>
                        <a:pt x="7" y="139"/>
                      </a:moveTo>
                      <a:cubicBezTo>
                        <a:pt x="13" y="175"/>
                        <a:pt x="59" y="234"/>
                        <a:pt x="89" y="266"/>
                      </a:cubicBezTo>
                      <a:cubicBezTo>
                        <a:pt x="119" y="298"/>
                        <a:pt x="143" y="327"/>
                        <a:pt x="187" y="333"/>
                      </a:cubicBezTo>
                      <a:cubicBezTo>
                        <a:pt x="231" y="339"/>
                        <a:pt x="289" y="312"/>
                        <a:pt x="351" y="303"/>
                      </a:cubicBezTo>
                      <a:cubicBezTo>
                        <a:pt x="413" y="294"/>
                        <a:pt x="478" y="288"/>
                        <a:pt x="561" y="281"/>
                      </a:cubicBezTo>
                      <a:cubicBezTo>
                        <a:pt x="644" y="274"/>
                        <a:pt x="751" y="263"/>
                        <a:pt x="852" y="259"/>
                      </a:cubicBezTo>
                      <a:cubicBezTo>
                        <a:pt x="953" y="255"/>
                        <a:pt x="1052" y="249"/>
                        <a:pt x="1167" y="259"/>
                      </a:cubicBezTo>
                      <a:cubicBezTo>
                        <a:pt x="1282" y="269"/>
                        <a:pt x="1443" y="294"/>
                        <a:pt x="1541" y="318"/>
                      </a:cubicBezTo>
                      <a:cubicBezTo>
                        <a:pt x="1639" y="342"/>
                        <a:pt x="1697" y="379"/>
                        <a:pt x="1758" y="401"/>
                      </a:cubicBezTo>
                      <a:cubicBezTo>
                        <a:pt x="1819" y="423"/>
                        <a:pt x="1858" y="449"/>
                        <a:pt x="1907" y="453"/>
                      </a:cubicBezTo>
                      <a:cubicBezTo>
                        <a:pt x="1956" y="457"/>
                        <a:pt x="2015" y="440"/>
                        <a:pt x="2049" y="423"/>
                      </a:cubicBezTo>
                      <a:cubicBezTo>
                        <a:pt x="2083" y="406"/>
                        <a:pt x="2099" y="377"/>
                        <a:pt x="2109" y="348"/>
                      </a:cubicBezTo>
                      <a:cubicBezTo>
                        <a:pt x="2119" y="319"/>
                        <a:pt x="2127" y="283"/>
                        <a:pt x="2109" y="251"/>
                      </a:cubicBezTo>
                      <a:cubicBezTo>
                        <a:pt x="2091" y="219"/>
                        <a:pt x="2161" y="191"/>
                        <a:pt x="2004" y="154"/>
                      </a:cubicBezTo>
                      <a:cubicBezTo>
                        <a:pt x="1847" y="117"/>
                        <a:pt x="1445" y="52"/>
                        <a:pt x="1167" y="27"/>
                      </a:cubicBezTo>
                      <a:cubicBezTo>
                        <a:pt x="889" y="2"/>
                        <a:pt x="522" y="0"/>
                        <a:pt x="336" y="4"/>
                      </a:cubicBezTo>
                      <a:cubicBezTo>
                        <a:pt x="150" y="8"/>
                        <a:pt x="104" y="27"/>
                        <a:pt x="52" y="49"/>
                      </a:cubicBezTo>
                      <a:cubicBezTo>
                        <a:pt x="0" y="71"/>
                        <a:pt x="1" y="103"/>
                        <a:pt x="7" y="13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2" name="Freeform 7"/>
                <p:cNvSpPr>
                  <a:spLocks/>
                </p:cNvSpPr>
                <p:nvPr/>
              </p:nvSpPr>
              <p:spPr bwMode="auto">
                <a:xfrm>
                  <a:off x="1865" y="1810"/>
                  <a:ext cx="2340" cy="586"/>
                </a:xfrm>
                <a:custGeom>
                  <a:avLst/>
                  <a:gdLst/>
                  <a:ahLst/>
                  <a:cxnLst>
                    <a:cxn ang="0">
                      <a:pos x="506" y="441"/>
                    </a:cxn>
                    <a:cxn ang="0">
                      <a:pos x="274" y="515"/>
                    </a:cxn>
                    <a:cxn ang="0">
                      <a:pos x="72" y="486"/>
                    </a:cxn>
                    <a:cxn ang="0">
                      <a:pos x="5" y="373"/>
                    </a:cxn>
                    <a:cxn ang="0">
                      <a:pos x="43" y="224"/>
                    </a:cxn>
                    <a:cxn ang="0">
                      <a:pos x="215" y="89"/>
                    </a:cxn>
                    <a:cxn ang="0">
                      <a:pos x="476" y="52"/>
                    </a:cxn>
                    <a:cxn ang="0">
                      <a:pos x="731" y="74"/>
                    </a:cxn>
                    <a:cxn ang="0">
                      <a:pos x="1090" y="37"/>
                    </a:cxn>
                    <a:cxn ang="0">
                      <a:pos x="1367" y="7"/>
                    </a:cxn>
                    <a:cxn ang="0">
                      <a:pos x="1778" y="7"/>
                    </a:cxn>
                    <a:cxn ang="0">
                      <a:pos x="2204" y="52"/>
                    </a:cxn>
                    <a:cxn ang="0">
                      <a:pos x="2287" y="111"/>
                    </a:cxn>
                    <a:cxn ang="0">
                      <a:pos x="2332" y="246"/>
                    </a:cxn>
                    <a:cxn ang="0">
                      <a:pos x="2339" y="373"/>
                    </a:cxn>
                    <a:cxn ang="0">
                      <a:pos x="2324" y="456"/>
                    </a:cxn>
                    <a:cxn ang="0">
                      <a:pos x="2339" y="538"/>
                    </a:cxn>
                    <a:cxn ang="0">
                      <a:pos x="2309" y="583"/>
                    </a:cxn>
                    <a:cxn ang="0">
                      <a:pos x="2234" y="553"/>
                    </a:cxn>
                    <a:cxn ang="0">
                      <a:pos x="2062" y="486"/>
                    </a:cxn>
                    <a:cxn ang="0">
                      <a:pos x="1778" y="448"/>
                    </a:cxn>
                    <a:cxn ang="0">
                      <a:pos x="1613" y="448"/>
                    </a:cxn>
                    <a:cxn ang="0">
                      <a:pos x="1329" y="418"/>
                    </a:cxn>
                    <a:cxn ang="0">
                      <a:pos x="1195" y="411"/>
                    </a:cxn>
                    <a:cxn ang="0">
                      <a:pos x="895" y="426"/>
                    </a:cxn>
                    <a:cxn ang="0">
                      <a:pos x="671" y="411"/>
                    </a:cxn>
                    <a:cxn ang="0">
                      <a:pos x="506" y="441"/>
                    </a:cxn>
                  </a:cxnLst>
                  <a:rect l="0" t="0" r="r" b="b"/>
                  <a:pathLst>
                    <a:path w="2341" h="585">
                      <a:moveTo>
                        <a:pt x="506" y="441"/>
                      </a:moveTo>
                      <a:cubicBezTo>
                        <a:pt x="440" y="458"/>
                        <a:pt x="346" y="507"/>
                        <a:pt x="274" y="515"/>
                      </a:cubicBezTo>
                      <a:cubicBezTo>
                        <a:pt x="202" y="523"/>
                        <a:pt x="117" y="510"/>
                        <a:pt x="72" y="486"/>
                      </a:cubicBezTo>
                      <a:cubicBezTo>
                        <a:pt x="27" y="462"/>
                        <a:pt x="10" y="417"/>
                        <a:pt x="5" y="373"/>
                      </a:cubicBezTo>
                      <a:cubicBezTo>
                        <a:pt x="0" y="329"/>
                        <a:pt x="8" y="271"/>
                        <a:pt x="43" y="224"/>
                      </a:cubicBezTo>
                      <a:cubicBezTo>
                        <a:pt x="78" y="177"/>
                        <a:pt x="143" y="118"/>
                        <a:pt x="215" y="89"/>
                      </a:cubicBezTo>
                      <a:cubicBezTo>
                        <a:pt x="287" y="60"/>
                        <a:pt x="390" y="55"/>
                        <a:pt x="476" y="52"/>
                      </a:cubicBezTo>
                      <a:cubicBezTo>
                        <a:pt x="562" y="49"/>
                        <a:pt x="629" y="77"/>
                        <a:pt x="731" y="74"/>
                      </a:cubicBezTo>
                      <a:cubicBezTo>
                        <a:pt x="833" y="71"/>
                        <a:pt x="984" y="48"/>
                        <a:pt x="1090" y="37"/>
                      </a:cubicBezTo>
                      <a:cubicBezTo>
                        <a:pt x="1196" y="26"/>
                        <a:pt x="1252" y="12"/>
                        <a:pt x="1367" y="7"/>
                      </a:cubicBezTo>
                      <a:cubicBezTo>
                        <a:pt x="1482" y="2"/>
                        <a:pt x="1639" y="0"/>
                        <a:pt x="1778" y="7"/>
                      </a:cubicBezTo>
                      <a:cubicBezTo>
                        <a:pt x="1917" y="14"/>
                        <a:pt x="2119" y="35"/>
                        <a:pt x="2204" y="52"/>
                      </a:cubicBezTo>
                      <a:cubicBezTo>
                        <a:pt x="2289" y="69"/>
                        <a:pt x="2266" y="79"/>
                        <a:pt x="2287" y="111"/>
                      </a:cubicBezTo>
                      <a:cubicBezTo>
                        <a:pt x="2308" y="143"/>
                        <a:pt x="2323" y="202"/>
                        <a:pt x="2332" y="246"/>
                      </a:cubicBezTo>
                      <a:cubicBezTo>
                        <a:pt x="2341" y="290"/>
                        <a:pt x="2340" y="338"/>
                        <a:pt x="2339" y="373"/>
                      </a:cubicBezTo>
                      <a:cubicBezTo>
                        <a:pt x="2338" y="408"/>
                        <a:pt x="2324" y="429"/>
                        <a:pt x="2324" y="456"/>
                      </a:cubicBezTo>
                      <a:cubicBezTo>
                        <a:pt x="2324" y="483"/>
                        <a:pt x="2341" y="517"/>
                        <a:pt x="2339" y="538"/>
                      </a:cubicBezTo>
                      <a:cubicBezTo>
                        <a:pt x="2337" y="559"/>
                        <a:pt x="2326" y="581"/>
                        <a:pt x="2309" y="583"/>
                      </a:cubicBezTo>
                      <a:cubicBezTo>
                        <a:pt x="2292" y="585"/>
                        <a:pt x="2275" y="569"/>
                        <a:pt x="2234" y="553"/>
                      </a:cubicBezTo>
                      <a:cubicBezTo>
                        <a:pt x="2193" y="537"/>
                        <a:pt x="2138" y="504"/>
                        <a:pt x="2062" y="486"/>
                      </a:cubicBezTo>
                      <a:cubicBezTo>
                        <a:pt x="1986" y="468"/>
                        <a:pt x="1853" y="454"/>
                        <a:pt x="1778" y="448"/>
                      </a:cubicBezTo>
                      <a:cubicBezTo>
                        <a:pt x="1703" y="442"/>
                        <a:pt x="1688" y="453"/>
                        <a:pt x="1613" y="448"/>
                      </a:cubicBezTo>
                      <a:cubicBezTo>
                        <a:pt x="1538" y="443"/>
                        <a:pt x="1399" y="424"/>
                        <a:pt x="1329" y="418"/>
                      </a:cubicBezTo>
                      <a:cubicBezTo>
                        <a:pt x="1259" y="412"/>
                        <a:pt x="1267" y="410"/>
                        <a:pt x="1195" y="411"/>
                      </a:cubicBezTo>
                      <a:cubicBezTo>
                        <a:pt x="1123" y="412"/>
                        <a:pt x="982" y="426"/>
                        <a:pt x="895" y="426"/>
                      </a:cubicBezTo>
                      <a:cubicBezTo>
                        <a:pt x="808" y="426"/>
                        <a:pt x="738" y="410"/>
                        <a:pt x="671" y="411"/>
                      </a:cubicBezTo>
                      <a:cubicBezTo>
                        <a:pt x="604" y="412"/>
                        <a:pt x="572" y="424"/>
                        <a:pt x="506" y="44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8" name="Freeform 8"/>
              <p:cNvSpPr>
                <a:spLocks/>
              </p:cNvSpPr>
              <p:nvPr/>
            </p:nvSpPr>
            <p:spPr bwMode="auto">
              <a:xfrm>
                <a:off x="1864" y="3173"/>
                <a:ext cx="898" cy="397"/>
              </a:xfrm>
              <a:custGeom>
                <a:avLst/>
                <a:gdLst/>
                <a:ahLst/>
                <a:cxnLst>
                  <a:cxn ang="0">
                    <a:pos x="247" y="397"/>
                  </a:cxn>
                  <a:cxn ang="0">
                    <a:pos x="239" y="269"/>
                  </a:cxn>
                  <a:cxn ang="0">
                    <a:pos x="142" y="307"/>
                  </a:cxn>
                  <a:cxn ang="0">
                    <a:pos x="0" y="299"/>
                  </a:cxn>
                  <a:cxn ang="0">
                    <a:pos x="120" y="262"/>
                  </a:cxn>
                  <a:cxn ang="0">
                    <a:pos x="224" y="202"/>
                  </a:cxn>
                  <a:cxn ang="0">
                    <a:pos x="209" y="67"/>
                  </a:cxn>
                  <a:cxn ang="0">
                    <a:pos x="232" y="0"/>
                  </a:cxn>
                  <a:cxn ang="0">
                    <a:pos x="292" y="90"/>
                  </a:cxn>
                  <a:cxn ang="0">
                    <a:pos x="314" y="187"/>
                  </a:cxn>
                  <a:cxn ang="0">
                    <a:pos x="486" y="135"/>
                  </a:cxn>
                  <a:cxn ang="0">
                    <a:pos x="651" y="112"/>
                  </a:cxn>
                  <a:cxn ang="0">
                    <a:pos x="898" y="82"/>
                  </a:cxn>
                  <a:cxn ang="0">
                    <a:pos x="748" y="150"/>
                  </a:cxn>
                  <a:cxn ang="0">
                    <a:pos x="464" y="187"/>
                  </a:cxn>
                  <a:cxn ang="0">
                    <a:pos x="314" y="232"/>
                  </a:cxn>
                  <a:cxn ang="0">
                    <a:pos x="322" y="374"/>
                  </a:cxn>
                  <a:cxn ang="0">
                    <a:pos x="247" y="397"/>
                  </a:cxn>
                </a:cxnLst>
                <a:rect l="0" t="0" r="r" b="b"/>
                <a:pathLst>
                  <a:path w="898" h="397">
                    <a:moveTo>
                      <a:pt x="247" y="397"/>
                    </a:moveTo>
                    <a:lnTo>
                      <a:pt x="239" y="269"/>
                    </a:lnTo>
                    <a:lnTo>
                      <a:pt x="142" y="307"/>
                    </a:lnTo>
                    <a:lnTo>
                      <a:pt x="0" y="299"/>
                    </a:lnTo>
                    <a:lnTo>
                      <a:pt x="120" y="262"/>
                    </a:lnTo>
                    <a:lnTo>
                      <a:pt x="224" y="202"/>
                    </a:lnTo>
                    <a:lnTo>
                      <a:pt x="209" y="67"/>
                    </a:lnTo>
                    <a:lnTo>
                      <a:pt x="232" y="0"/>
                    </a:lnTo>
                    <a:lnTo>
                      <a:pt x="292" y="90"/>
                    </a:lnTo>
                    <a:lnTo>
                      <a:pt x="314" y="187"/>
                    </a:lnTo>
                    <a:lnTo>
                      <a:pt x="486" y="135"/>
                    </a:lnTo>
                    <a:lnTo>
                      <a:pt x="651" y="112"/>
                    </a:lnTo>
                    <a:lnTo>
                      <a:pt x="898" y="82"/>
                    </a:lnTo>
                    <a:lnTo>
                      <a:pt x="748" y="150"/>
                    </a:lnTo>
                    <a:lnTo>
                      <a:pt x="464" y="187"/>
                    </a:lnTo>
                    <a:lnTo>
                      <a:pt x="314" y="232"/>
                    </a:lnTo>
                    <a:lnTo>
                      <a:pt x="322" y="374"/>
                    </a:lnTo>
                    <a:lnTo>
                      <a:pt x="247" y="397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9"/>
              <p:cNvSpPr>
                <a:spLocks/>
              </p:cNvSpPr>
              <p:nvPr/>
            </p:nvSpPr>
            <p:spPr bwMode="auto">
              <a:xfrm>
                <a:off x="3352" y="3074"/>
                <a:ext cx="156" cy="338"/>
              </a:xfrm>
              <a:custGeom>
                <a:avLst/>
                <a:gdLst/>
                <a:ahLst/>
                <a:cxnLst>
                  <a:cxn ang="0">
                    <a:pos x="90" y="8"/>
                  </a:cxn>
                  <a:cxn ang="0">
                    <a:pos x="157" y="195"/>
                  </a:cxn>
                  <a:cxn ang="0">
                    <a:pos x="142" y="337"/>
                  </a:cxn>
                  <a:cxn ang="0">
                    <a:pos x="0" y="0"/>
                  </a:cxn>
                  <a:cxn ang="0">
                    <a:pos x="90" y="8"/>
                  </a:cxn>
                </a:cxnLst>
                <a:rect l="0" t="0" r="r" b="b"/>
                <a:pathLst>
                  <a:path w="157" h="337">
                    <a:moveTo>
                      <a:pt x="90" y="8"/>
                    </a:moveTo>
                    <a:lnTo>
                      <a:pt x="157" y="195"/>
                    </a:lnTo>
                    <a:lnTo>
                      <a:pt x="142" y="337"/>
                    </a:lnTo>
                    <a:lnTo>
                      <a:pt x="0" y="0"/>
                    </a:lnTo>
                    <a:lnTo>
                      <a:pt x="90" y="8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Freeform 10"/>
              <p:cNvSpPr>
                <a:spLocks/>
              </p:cNvSpPr>
              <p:nvPr/>
            </p:nvSpPr>
            <p:spPr bwMode="auto">
              <a:xfrm>
                <a:off x="3306" y="3127"/>
                <a:ext cx="809" cy="397"/>
              </a:xfrm>
              <a:custGeom>
                <a:avLst/>
                <a:gdLst/>
                <a:ahLst/>
                <a:cxnLst>
                  <a:cxn ang="0">
                    <a:pos x="0" y="366"/>
                  </a:cxn>
                  <a:cxn ang="0">
                    <a:pos x="105" y="366"/>
                  </a:cxn>
                  <a:cxn ang="0">
                    <a:pos x="255" y="306"/>
                  </a:cxn>
                  <a:cxn ang="0">
                    <a:pos x="471" y="112"/>
                  </a:cxn>
                  <a:cxn ang="0">
                    <a:pos x="307" y="67"/>
                  </a:cxn>
                  <a:cxn ang="0">
                    <a:pos x="232" y="22"/>
                  </a:cxn>
                  <a:cxn ang="0">
                    <a:pos x="352" y="22"/>
                  </a:cxn>
                  <a:cxn ang="0">
                    <a:pos x="524" y="74"/>
                  </a:cxn>
                  <a:cxn ang="0">
                    <a:pos x="621" y="0"/>
                  </a:cxn>
                  <a:cxn ang="0">
                    <a:pos x="681" y="0"/>
                  </a:cxn>
                  <a:cxn ang="0">
                    <a:pos x="576" y="82"/>
                  </a:cxn>
                  <a:cxn ang="0">
                    <a:pos x="801" y="134"/>
                  </a:cxn>
                  <a:cxn ang="0">
                    <a:pos x="808" y="209"/>
                  </a:cxn>
                  <a:cxn ang="0">
                    <a:pos x="516" y="134"/>
                  </a:cxn>
                  <a:cxn ang="0">
                    <a:pos x="344" y="291"/>
                  </a:cxn>
                  <a:cxn ang="0">
                    <a:pos x="277" y="344"/>
                  </a:cxn>
                  <a:cxn ang="0">
                    <a:pos x="157" y="396"/>
                  </a:cxn>
                  <a:cxn ang="0">
                    <a:pos x="0" y="366"/>
                  </a:cxn>
                </a:cxnLst>
                <a:rect l="0" t="0" r="r" b="b"/>
                <a:pathLst>
                  <a:path w="808" h="396">
                    <a:moveTo>
                      <a:pt x="0" y="366"/>
                    </a:moveTo>
                    <a:lnTo>
                      <a:pt x="105" y="366"/>
                    </a:lnTo>
                    <a:lnTo>
                      <a:pt x="255" y="306"/>
                    </a:lnTo>
                    <a:lnTo>
                      <a:pt x="471" y="112"/>
                    </a:lnTo>
                    <a:lnTo>
                      <a:pt x="307" y="67"/>
                    </a:lnTo>
                    <a:lnTo>
                      <a:pt x="232" y="22"/>
                    </a:lnTo>
                    <a:lnTo>
                      <a:pt x="352" y="22"/>
                    </a:lnTo>
                    <a:lnTo>
                      <a:pt x="524" y="74"/>
                    </a:lnTo>
                    <a:lnTo>
                      <a:pt x="621" y="0"/>
                    </a:lnTo>
                    <a:lnTo>
                      <a:pt x="681" y="0"/>
                    </a:lnTo>
                    <a:lnTo>
                      <a:pt x="576" y="82"/>
                    </a:lnTo>
                    <a:lnTo>
                      <a:pt x="801" y="134"/>
                    </a:lnTo>
                    <a:lnTo>
                      <a:pt x="808" y="209"/>
                    </a:lnTo>
                    <a:lnTo>
                      <a:pt x="516" y="134"/>
                    </a:lnTo>
                    <a:lnTo>
                      <a:pt x="344" y="291"/>
                    </a:lnTo>
                    <a:lnTo>
                      <a:pt x="277" y="344"/>
                    </a:lnTo>
                    <a:lnTo>
                      <a:pt x="157" y="396"/>
                    </a:lnTo>
                    <a:lnTo>
                      <a:pt x="0" y="36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410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577850"/>
            <a:ext cx="7772400" cy="1403350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0400"/>
            <a:ext cx="6400800" cy="1066800"/>
          </a:xfrm>
        </p:spPr>
        <p:txBody>
          <a:bodyPr>
            <a:sp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r>
              <a:rPr lang="en-US" smtClean="0"/>
              <a:t>Shutdown Lecture - 12 March 2009</a:t>
            </a: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r>
              <a:rPr lang="en-US"/>
              <a:t>R. Steerenberg</a:t>
            </a: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37ACD6-D458-470B-97F7-772A686445CA}" type="slidenum">
              <a:rPr lang="en-US"/>
              <a:pPr>
                <a:defRPr/>
              </a:pPr>
              <a:t>‹#›</a:t>
            </a:fld>
            <a:r>
              <a:rPr lang="en-US"/>
              <a:t>/&lt;#&gt;</a:t>
            </a:r>
          </a:p>
        </p:txBody>
      </p:sp>
    </p:spTree>
  </p:cSld>
  <p:clrMapOvr>
    <a:masterClrMapping/>
  </p:clrMapOvr>
  <p:transition>
    <p:pull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Shutdown Lecture - 12 March 2009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R. Steerenberg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C8D7F-276A-470F-ABD1-BB8268F56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6113" y="228600"/>
            <a:ext cx="2147887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7688" y="228600"/>
            <a:ext cx="6296025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Shutdown Lecture - 12 March 2009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R. Steerenberg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3B4F5-6AB2-4D11-9083-732533C02E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Shutdown Lecture - 12 March 2009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R. Steerenberg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CAA97-512E-4BD0-A14C-9B1AB4D77C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pull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Shutdown Lecture - 12 March 2009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R. Steerenberg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11FD1-BA3C-4E4C-8E72-D0C849E4F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3716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3716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Shutdown Lecture - 12 March 2009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R. Steerenberg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E2227-487F-43B3-8CBE-A6801B903F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Shutdown Lecture - 12 March 2009</a:t>
            </a: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R. Steerenberg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B2F1A-B14A-4BCA-8397-3E27278057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Shutdown Lecture - 12 March 2009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R. Steerenberg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89004-27DE-477A-8415-C387723AF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Shutdown Lecture - 12 March 2009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R. Steerenberg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7EA7A-EB1C-46A2-9CC2-8F11EB393B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Shutdown Lecture - 12 March 2009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R. Steerenberg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DBBE6-A034-48E9-9179-D6F3741C34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Shutdown Lecture - 12 March 2009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R. Steerenberg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B0005-E3D0-4405-AE65-E761418D0A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-23813" y="895350"/>
            <a:ext cx="6899276" cy="171450"/>
          </a:xfrm>
          <a:custGeom>
            <a:avLst/>
            <a:gdLst/>
            <a:ahLst/>
            <a:cxnLst>
              <a:cxn ang="0">
                <a:pos x="3477" y="10"/>
              </a:cxn>
              <a:cxn ang="0">
                <a:pos x="4057" y="17"/>
              </a:cxn>
              <a:cxn ang="0">
                <a:pos x="4293" y="30"/>
              </a:cxn>
              <a:cxn ang="0">
                <a:pos x="4293" y="50"/>
              </a:cxn>
              <a:cxn ang="0">
                <a:pos x="4329" y="73"/>
              </a:cxn>
              <a:cxn ang="0">
                <a:pos x="4305" y="89"/>
              </a:cxn>
              <a:cxn ang="0">
                <a:pos x="4082" y="99"/>
              </a:cxn>
              <a:cxn ang="0">
                <a:pos x="3675" y="99"/>
              </a:cxn>
              <a:cxn ang="0">
                <a:pos x="3129" y="94"/>
              </a:cxn>
              <a:cxn ang="0">
                <a:pos x="2401" y="94"/>
              </a:cxn>
              <a:cxn ang="0">
                <a:pos x="1733" y="98"/>
              </a:cxn>
              <a:cxn ang="0">
                <a:pos x="657" y="102"/>
              </a:cxn>
              <a:cxn ang="0">
                <a:pos x="1" y="93"/>
              </a:cxn>
              <a:cxn ang="0">
                <a:pos x="0" y="13"/>
              </a:cxn>
              <a:cxn ang="0">
                <a:pos x="657" y="12"/>
              </a:cxn>
              <a:cxn ang="0">
                <a:pos x="1349" y="7"/>
              </a:cxn>
              <a:cxn ang="0">
                <a:pos x="2265" y="9"/>
              </a:cxn>
              <a:cxn ang="0">
                <a:pos x="2834" y="8"/>
              </a:cxn>
              <a:cxn ang="0">
                <a:pos x="3477" y="10"/>
              </a:cxn>
            </a:cxnLst>
            <a:rect l="0" t="0" r="r" b="b"/>
            <a:pathLst>
              <a:path w="4346" h="108">
                <a:moveTo>
                  <a:pt x="3477" y="10"/>
                </a:moveTo>
                <a:cubicBezTo>
                  <a:pt x="3680" y="12"/>
                  <a:pt x="3921" y="14"/>
                  <a:pt x="4057" y="17"/>
                </a:cubicBezTo>
                <a:cubicBezTo>
                  <a:pt x="4192" y="20"/>
                  <a:pt x="4253" y="24"/>
                  <a:pt x="4293" y="30"/>
                </a:cubicBezTo>
                <a:cubicBezTo>
                  <a:pt x="4333" y="36"/>
                  <a:pt x="4286" y="43"/>
                  <a:pt x="4293" y="50"/>
                </a:cubicBezTo>
                <a:cubicBezTo>
                  <a:pt x="4300" y="57"/>
                  <a:pt x="4328" y="67"/>
                  <a:pt x="4329" y="73"/>
                </a:cubicBezTo>
                <a:cubicBezTo>
                  <a:pt x="4331" y="80"/>
                  <a:pt x="4346" y="85"/>
                  <a:pt x="4305" y="89"/>
                </a:cubicBezTo>
                <a:cubicBezTo>
                  <a:pt x="4263" y="93"/>
                  <a:pt x="4186" y="97"/>
                  <a:pt x="4082" y="99"/>
                </a:cubicBezTo>
                <a:cubicBezTo>
                  <a:pt x="3977" y="100"/>
                  <a:pt x="3834" y="99"/>
                  <a:pt x="3675" y="99"/>
                </a:cubicBezTo>
                <a:cubicBezTo>
                  <a:pt x="3516" y="98"/>
                  <a:pt x="3341" y="95"/>
                  <a:pt x="3129" y="94"/>
                </a:cubicBezTo>
                <a:cubicBezTo>
                  <a:pt x="2918" y="93"/>
                  <a:pt x="2634" y="94"/>
                  <a:pt x="2401" y="94"/>
                </a:cubicBezTo>
                <a:cubicBezTo>
                  <a:pt x="2168" y="95"/>
                  <a:pt x="2024" y="97"/>
                  <a:pt x="1733" y="98"/>
                </a:cubicBezTo>
                <a:cubicBezTo>
                  <a:pt x="1442" y="99"/>
                  <a:pt x="946" y="103"/>
                  <a:pt x="657" y="102"/>
                </a:cubicBezTo>
                <a:cubicBezTo>
                  <a:pt x="368" y="101"/>
                  <a:pt x="110" y="108"/>
                  <a:pt x="1" y="93"/>
                </a:cubicBezTo>
                <a:lnTo>
                  <a:pt x="0" y="13"/>
                </a:lnTo>
                <a:cubicBezTo>
                  <a:pt x="109" y="0"/>
                  <a:pt x="432" y="13"/>
                  <a:pt x="657" y="12"/>
                </a:cubicBezTo>
                <a:cubicBezTo>
                  <a:pt x="882" y="11"/>
                  <a:pt x="1082" y="7"/>
                  <a:pt x="1349" y="7"/>
                </a:cubicBezTo>
                <a:cubicBezTo>
                  <a:pt x="1617" y="6"/>
                  <a:pt x="2017" y="8"/>
                  <a:pt x="2265" y="9"/>
                </a:cubicBezTo>
                <a:cubicBezTo>
                  <a:pt x="2513" y="9"/>
                  <a:pt x="2634" y="9"/>
                  <a:pt x="2834" y="8"/>
                </a:cubicBezTo>
                <a:cubicBezTo>
                  <a:pt x="3034" y="9"/>
                  <a:pt x="3273" y="9"/>
                  <a:pt x="3477" y="1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8438" y="152400"/>
            <a:ext cx="715962" cy="6400800"/>
          </a:xfrm>
          <a:custGeom>
            <a:avLst/>
            <a:gdLst/>
            <a:ahLst/>
            <a:cxnLst>
              <a:cxn ang="0">
                <a:pos x="86" y="3201"/>
              </a:cxn>
              <a:cxn ang="0">
                <a:pos x="79" y="2730"/>
              </a:cxn>
              <a:cxn ang="0">
                <a:pos x="64" y="2109"/>
              </a:cxn>
              <a:cxn ang="0">
                <a:pos x="101" y="1765"/>
              </a:cxn>
              <a:cxn ang="0">
                <a:pos x="79" y="1137"/>
              </a:cxn>
              <a:cxn ang="0">
                <a:pos x="34" y="651"/>
              </a:cxn>
              <a:cxn ang="0">
                <a:pos x="19" y="284"/>
              </a:cxn>
              <a:cxn ang="0">
                <a:pos x="49" y="45"/>
              </a:cxn>
              <a:cxn ang="0">
                <a:pos x="123" y="15"/>
              </a:cxn>
              <a:cxn ang="0">
                <a:pos x="243" y="37"/>
              </a:cxn>
              <a:cxn ang="0">
                <a:pos x="355" y="15"/>
              </a:cxn>
              <a:cxn ang="0">
                <a:pos x="512" y="7"/>
              </a:cxn>
              <a:cxn ang="0">
                <a:pos x="707" y="60"/>
              </a:cxn>
              <a:cxn ang="0">
                <a:pos x="797" y="142"/>
              </a:cxn>
              <a:cxn ang="0">
                <a:pos x="789" y="321"/>
              </a:cxn>
              <a:cxn ang="0">
                <a:pos x="804" y="658"/>
              </a:cxn>
              <a:cxn ang="0">
                <a:pos x="849" y="1047"/>
              </a:cxn>
              <a:cxn ang="0">
                <a:pos x="834" y="1586"/>
              </a:cxn>
              <a:cxn ang="0">
                <a:pos x="812" y="2199"/>
              </a:cxn>
              <a:cxn ang="0">
                <a:pos x="879" y="2812"/>
              </a:cxn>
              <a:cxn ang="0">
                <a:pos x="834" y="3329"/>
              </a:cxn>
              <a:cxn ang="0">
                <a:pos x="842" y="3957"/>
              </a:cxn>
              <a:cxn ang="0">
                <a:pos x="797" y="4054"/>
              </a:cxn>
              <a:cxn ang="0">
                <a:pos x="625" y="4084"/>
              </a:cxn>
              <a:cxn ang="0">
                <a:pos x="430" y="4039"/>
              </a:cxn>
              <a:cxn ang="0">
                <a:pos x="251" y="4069"/>
              </a:cxn>
              <a:cxn ang="0">
                <a:pos x="123" y="4114"/>
              </a:cxn>
              <a:cxn ang="0">
                <a:pos x="19" y="4062"/>
              </a:cxn>
              <a:cxn ang="0">
                <a:pos x="11" y="3875"/>
              </a:cxn>
              <a:cxn ang="0">
                <a:pos x="64" y="3598"/>
              </a:cxn>
              <a:cxn ang="0">
                <a:pos x="86" y="3201"/>
              </a:cxn>
            </a:cxnLst>
            <a:rect l="0" t="0" r="r" b="b"/>
            <a:pathLst>
              <a:path w="883" h="4115">
                <a:moveTo>
                  <a:pt x="86" y="3201"/>
                </a:moveTo>
                <a:cubicBezTo>
                  <a:pt x="89" y="3056"/>
                  <a:pt x="83" y="2912"/>
                  <a:pt x="79" y="2730"/>
                </a:cubicBezTo>
                <a:cubicBezTo>
                  <a:pt x="75" y="2548"/>
                  <a:pt x="60" y="2270"/>
                  <a:pt x="64" y="2109"/>
                </a:cubicBezTo>
                <a:cubicBezTo>
                  <a:pt x="68" y="1948"/>
                  <a:pt x="99" y="1927"/>
                  <a:pt x="101" y="1765"/>
                </a:cubicBezTo>
                <a:cubicBezTo>
                  <a:pt x="103" y="1603"/>
                  <a:pt x="90" y="1323"/>
                  <a:pt x="79" y="1137"/>
                </a:cubicBezTo>
                <a:cubicBezTo>
                  <a:pt x="68" y="951"/>
                  <a:pt x="44" y="793"/>
                  <a:pt x="34" y="651"/>
                </a:cubicBezTo>
                <a:cubicBezTo>
                  <a:pt x="24" y="509"/>
                  <a:pt x="17" y="385"/>
                  <a:pt x="19" y="284"/>
                </a:cubicBezTo>
                <a:cubicBezTo>
                  <a:pt x="21" y="183"/>
                  <a:pt x="32" y="90"/>
                  <a:pt x="49" y="45"/>
                </a:cubicBezTo>
                <a:cubicBezTo>
                  <a:pt x="66" y="0"/>
                  <a:pt x="91" y="16"/>
                  <a:pt x="123" y="15"/>
                </a:cubicBezTo>
                <a:cubicBezTo>
                  <a:pt x="155" y="14"/>
                  <a:pt x="204" y="37"/>
                  <a:pt x="243" y="37"/>
                </a:cubicBezTo>
                <a:cubicBezTo>
                  <a:pt x="282" y="37"/>
                  <a:pt x="310" y="20"/>
                  <a:pt x="355" y="15"/>
                </a:cubicBezTo>
                <a:cubicBezTo>
                  <a:pt x="400" y="10"/>
                  <a:pt x="453" y="0"/>
                  <a:pt x="512" y="7"/>
                </a:cubicBezTo>
                <a:cubicBezTo>
                  <a:pt x="571" y="14"/>
                  <a:pt x="659" y="37"/>
                  <a:pt x="707" y="60"/>
                </a:cubicBezTo>
                <a:cubicBezTo>
                  <a:pt x="755" y="83"/>
                  <a:pt x="783" y="99"/>
                  <a:pt x="797" y="142"/>
                </a:cubicBezTo>
                <a:cubicBezTo>
                  <a:pt x="811" y="185"/>
                  <a:pt x="788" y="235"/>
                  <a:pt x="789" y="321"/>
                </a:cubicBezTo>
                <a:cubicBezTo>
                  <a:pt x="790" y="407"/>
                  <a:pt x="794" y="537"/>
                  <a:pt x="804" y="658"/>
                </a:cubicBezTo>
                <a:cubicBezTo>
                  <a:pt x="814" y="779"/>
                  <a:pt x="844" y="892"/>
                  <a:pt x="849" y="1047"/>
                </a:cubicBezTo>
                <a:cubicBezTo>
                  <a:pt x="854" y="1202"/>
                  <a:pt x="840" y="1394"/>
                  <a:pt x="834" y="1586"/>
                </a:cubicBezTo>
                <a:cubicBezTo>
                  <a:pt x="828" y="1778"/>
                  <a:pt x="805" y="1995"/>
                  <a:pt x="812" y="2199"/>
                </a:cubicBezTo>
                <a:cubicBezTo>
                  <a:pt x="819" y="2403"/>
                  <a:pt x="875" y="2624"/>
                  <a:pt x="879" y="2812"/>
                </a:cubicBezTo>
                <a:cubicBezTo>
                  <a:pt x="883" y="3000"/>
                  <a:pt x="840" y="3138"/>
                  <a:pt x="834" y="3329"/>
                </a:cubicBezTo>
                <a:cubicBezTo>
                  <a:pt x="828" y="3520"/>
                  <a:pt x="848" y="3836"/>
                  <a:pt x="842" y="3957"/>
                </a:cubicBezTo>
                <a:cubicBezTo>
                  <a:pt x="836" y="4078"/>
                  <a:pt x="833" y="4033"/>
                  <a:pt x="797" y="4054"/>
                </a:cubicBezTo>
                <a:cubicBezTo>
                  <a:pt x="761" y="4075"/>
                  <a:pt x="686" y="4086"/>
                  <a:pt x="625" y="4084"/>
                </a:cubicBezTo>
                <a:cubicBezTo>
                  <a:pt x="564" y="4082"/>
                  <a:pt x="492" y="4041"/>
                  <a:pt x="430" y="4039"/>
                </a:cubicBezTo>
                <a:cubicBezTo>
                  <a:pt x="368" y="4037"/>
                  <a:pt x="302" y="4057"/>
                  <a:pt x="251" y="4069"/>
                </a:cubicBezTo>
                <a:cubicBezTo>
                  <a:pt x="200" y="4081"/>
                  <a:pt x="162" y="4115"/>
                  <a:pt x="123" y="4114"/>
                </a:cubicBezTo>
                <a:cubicBezTo>
                  <a:pt x="84" y="4113"/>
                  <a:pt x="38" y="4102"/>
                  <a:pt x="19" y="4062"/>
                </a:cubicBezTo>
                <a:cubicBezTo>
                  <a:pt x="0" y="4022"/>
                  <a:pt x="3" y="3952"/>
                  <a:pt x="11" y="3875"/>
                </a:cubicBezTo>
                <a:cubicBezTo>
                  <a:pt x="19" y="3798"/>
                  <a:pt x="51" y="3710"/>
                  <a:pt x="64" y="3598"/>
                </a:cubicBezTo>
                <a:cubicBezTo>
                  <a:pt x="77" y="3486"/>
                  <a:pt x="83" y="3346"/>
                  <a:pt x="86" y="3201"/>
                </a:cubicBezTo>
                <a:close/>
              </a:path>
            </a:pathLst>
          </a:custGeom>
          <a:solidFill>
            <a:schemeClr val="hlink">
              <a:alpha val="50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invGray">
          <a:xfrm>
            <a:off x="323850" y="609600"/>
            <a:ext cx="152400" cy="914400"/>
          </a:xfrm>
          <a:custGeom>
            <a:avLst/>
            <a:gdLst/>
            <a:ahLst/>
            <a:cxnLst>
              <a:cxn ang="0">
                <a:pos x="92" y="0"/>
              </a:cxn>
              <a:cxn ang="0">
                <a:pos x="81" y="170"/>
              </a:cxn>
              <a:cxn ang="0">
                <a:pos x="51" y="362"/>
              </a:cxn>
              <a:cxn ang="0">
                <a:pos x="74" y="539"/>
              </a:cxn>
              <a:cxn ang="0">
                <a:pos x="88" y="709"/>
              </a:cxn>
              <a:cxn ang="0">
                <a:pos x="110" y="842"/>
              </a:cxn>
              <a:cxn ang="0">
                <a:pos x="81" y="768"/>
              </a:cxn>
              <a:cxn ang="0">
                <a:pos x="59" y="716"/>
              </a:cxn>
              <a:cxn ang="0">
                <a:pos x="29" y="598"/>
              </a:cxn>
              <a:cxn ang="0">
                <a:pos x="0" y="414"/>
              </a:cxn>
              <a:cxn ang="0">
                <a:pos x="22" y="251"/>
              </a:cxn>
              <a:cxn ang="0">
                <a:pos x="51" y="81"/>
              </a:cxn>
              <a:cxn ang="0">
                <a:pos x="92" y="0"/>
              </a:cxn>
            </a:cxnLst>
            <a:rect l="0" t="0" r="r" b="b"/>
            <a:pathLst>
              <a:path w="110" h="842">
                <a:moveTo>
                  <a:pt x="92" y="0"/>
                </a:moveTo>
                <a:lnTo>
                  <a:pt x="81" y="170"/>
                </a:lnTo>
                <a:lnTo>
                  <a:pt x="51" y="362"/>
                </a:lnTo>
                <a:lnTo>
                  <a:pt x="74" y="539"/>
                </a:lnTo>
                <a:lnTo>
                  <a:pt x="88" y="709"/>
                </a:lnTo>
                <a:lnTo>
                  <a:pt x="110" y="842"/>
                </a:lnTo>
                <a:lnTo>
                  <a:pt x="81" y="768"/>
                </a:lnTo>
                <a:lnTo>
                  <a:pt x="59" y="716"/>
                </a:lnTo>
                <a:lnTo>
                  <a:pt x="29" y="598"/>
                </a:lnTo>
                <a:lnTo>
                  <a:pt x="0" y="414"/>
                </a:lnTo>
                <a:lnTo>
                  <a:pt x="22" y="251"/>
                </a:lnTo>
                <a:lnTo>
                  <a:pt x="51" y="81"/>
                </a:lnTo>
                <a:lnTo>
                  <a:pt x="92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47688" y="228600"/>
            <a:ext cx="8596312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371600"/>
            <a:ext cx="7772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316288" y="6326188"/>
            <a:ext cx="378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 smtClean="0"/>
              <a:t>Shutdown Lecture - 12 March 2009</a:t>
            </a:r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9613" y="6315075"/>
            <a:ext cx="295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en-US"/>
              <a:t>R. Steerenberg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7C1971C2-4E0F-4A6A-82E8-7C8358036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ll dir="lu"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5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6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2012" y="870775"/>
            <a:ext cx="8707272" cy="1200329"/>
          </a:xfrm>
        </p:spPr>
        <p:txBody>
          <a:bodyPr/>
          <a:lstStyle/>
          <a:p>
            <a:pPr eaLnBrk="1" hangingPunct="1"/>
            <a:r>
              <a:rPr lang="en-US" sz="3600" dirty="0" smtClean="0"/>
              <a:t>PS Machine Changes during the </a:t>
            </a:r>
            <a:br>
              <a:rPr lang="en-US" sz="3600" dirty="0" smtClean="0"/>
            </a:br>
            <a:r>
              <a:rPr lang="en-US" sz="3600" dirty="0" smtClean="0"/>
              <a:t>2009 Shutdown</a:t>
            </a:r>
            <a:endParaRPr lang="en-US" sz="40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2716" y="2663828"/>
            <a:ext cx="8402794" cy="1581972"/>
          </a:xfrm>
        </p:spPr>
        <p:txBody>
          <a:bodyPr/>
          <a:lstStyle/>
          <a:p>
            <a:pPr eaLnBrk="1" hangingPunct="1"/>
            <a:r>
              <a:rPr lang="en-US" sz="2400" dirty="0" smtClean="0"/>
              <a:t>R. Steerenberg</a:t>
            </a:r>
          </a:p>
          <a:p>
            <a:pPr eaLnBrk="1" hangingPunct="1"/>
            <a:endParaRPr lang="en-US" sz="2400" dirty="0" smtClean="0"/>
          </a:p>
          <a:p>
            <a:pPr algn="l" eaLnBrk="1" hangingPunct="1"/>
            <a:r>
              <a:rPr lang="en-US" sz="2000" dirty="0" smtClean="0"/>
              <a:t>With thanks to Simon Mataguez, who carefully maintains the shutdown logbook.</a:t>
            </a:r>
            <a:endParaRPr lang="en-US" sz="2000" dirty="0" smtClean="0"/>
          </a:p>
        </p:txBody>
      </p:sp>
      <p:sp>
        <p:nvSpPr>
          <p:cNvPr id="2053" name="Comment 5"/>
          <p:cNvSpPr>
            <a:spLocks noChangeArrowheads="1"/>
          </p:cNvSpPr>
          <p:nvPr/>
        </p:nvSpPr>
        <p:spPr bwMode="auto">
          <a:xfrm>
            <a:off x="2647665" y="5690927"/>
            <a:ext cx="4053385" cy="707886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Shutdown Lecture</a:t>
            </a:r>
            <a:endParaRPr lang="en-US" sz="1600" dirty="0" smtClean="0">
              <a:solidFill>
                <a:srgbClr val="000000"/>
              </a:solidFill>
            </a:endParaRP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sz="1600" b="1" dirty="0" smtClean="0">
                <a:solidFill>
                  <a:srgbClr val="000000"/>
                </a:solidFill>
              </a:rPr>
              <a:t>12 March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</a:rPr>
              <a:t>2009</a:t>
            </a:r>
            <a:endParaRPr lang="en-US" sz="16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0" y="4258101"/>
            <a:ext cx="8202613" cy="1638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5000"/>
              </a:spcBef>
              <a:buFontTx/>
              <a:buBlip>
                <a:blip r:embed="rId2"/>
              </a:buBlip>
            </a:pPr>
            <a:endParaRPr lang="en-GB" sz="2400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547688" y="219173"/>
            <a:ext cx="8596312" cy="692497"/>
          </a:xfrm>
        </p:spPr>
        <p:txBody>
          <a:bodyPr/>
          <a:lstStyle/>
          <a:p>
            <a:pPr eaLnBrk="1" hangingPunct="1"/>
            <a:r>
              <a:rPr lang="en-US" sz="3900" dirty="0" smtClean="0"/>
              <a:t>RF Radial loop </a:t>
            </a:r>
            <a:endParaRPr lang="en-US" sz="3900" dirty="0" smtClean="0"/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>
            <a:off x="840954" y="1043015"/>
            <a:ext cx="8110006" cy="5042825"/>
          </a:xfrm>
        </p:spPr>
        <p:txBody>
          <a:bodyPr/>
          <a:lstStyle/>
          <a:p>
            <a:r>
              <a:rPr lang="en-US" sz="2000" dirty="0" smtClean="0"/>
              <a:t>The radial loop uses 3 CODD style pick ups in SS22, 51 and 96</a:t>
            </a:r>
          </a:p>
          <a:p>
            <a:r>
              <a:rPr lang="en-US" sz="2000" dirty="0" smtClean="0"/>
              <a:t>There has always been a difference between the CODD MRP and the RF MRP due to the fact that the position of the pickups was not optimum</a:t>
            </a:r>
          </a:p>
          <a:p>
            <a:r>
              <a:rPr lang="en-US" sz="2000" dirty="0" smtClean="0"/>
              <a:t>This shut down a 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pickup was added with the aim to better center the beam in the machine and to reduce the difference between CODD MRP and RF MRP</a:t>
            </a:r>
          </a:p>
          <a:p>
            <a:r>
              <a:rPr lang="en-US" sz="2000" dirty="0" smtClean="0"/>
              <a:t>This pickup, which is situated in SS76, will not be active immediately, but can be enabled at will. MD’s will take place before activating it</a:t>
            </a:r>
          </a:p>
        </p:txBody>
      </p:sp>
      <p:sp>
        <p:nvSpPr>
          <p:cNvPr id="4098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Shutdown Lecture - 12 March 2009</a:t>
            </a:r>
            <a:endParaRPr lang="en-US" dirty="0"/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/>
              <a:t>R. Steerenberg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DAF60B-75A1-4F17-A9BF-FB219D3443BB}" type="slidenum">
              <a:rPr lang="en-US"/>
              <a:pPr/>
              <a:t>10</a:t>
            </a:fld>
            <a:endParaRPr lang="en-US" dirty="0"/>
          </a:p>
        </p:txBody>
      </p:sp>
      <p:graphicFrame>
        <p:nvGraphicFramePr>
          <p:cNvPr id="2049" name="Object 2"/>
          <p:cNvGraphicFramePr>
            <a:graphicFrameLocks noChangeAspect="1"/>
          </p:cNvGraphicFramePr>
          <p:nvPr/>
        </p:nvGraphicFramePr>
        <p:xfrm>
          <a:off x="1128986" y="4492488"/>
          <a:ext cx="4036951" cy="1597577"/>
        </p:xfrm>
        <a:graphic>
          <a:graphicData uri="http://schemas.openxmlformats.org/presentationml/2006/ole">
            <p:oleObj spid="_x0000_s2049" name="PHOTO-PAINT" r:id="rId3" imgW="8888889" imgH="3517460" progId="">
              <p:embed/>
            </p:oleObj>
          </a:graphicData>
        </a:graphic>
      </p:graphicFrame>
      <p:pic>
        <p:nvPicPr>
          <p:cNvPr id="8" name="Picture 7" descr="BF(C)_SFTPRO_WithoutTransitionResteering_19Jul07"/>
          <p:cNvPicPr>
            <a:picLocks noChangeAspect="1" noChangeArrowheads="1"/>
          </p:cNvPicPr>
          <p:nvPr/>
        </p:nvPicPr>
        <p:blipFill>
          <a:blip r:embed="rId4"/>
          <a:srcRect t="13091" b="8806"/>
          <a:stretch>
            <a:fillRect/>
          </a:stretch>
        </p:blipFill>
        <p:spPr bwMode="auto">
          <a:xfrm>
            <a:off x="5316813" y="4043471"/>
            <a:ext cx="3509134" cy="246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547688" y="219173"/>
            <a:ext cx="8596312" cy="692497"/>
          </a:xfrm>
        </p:spPr>
        <p:txBody>
          <a:bodyPr/>
          <a:lstStyle/>
          <a:p>
            <a:pPr eaLnBrk="1" hangingPunct="1"/>
            <a:r>
              <a:rPr lang="en-US" sz="3900" dirty="0" smtClean="0"/>
              <a:t>Vacuum chamber SS01</a:t>
            </a:r>
            <a:r>
              <a:rPr lang="en-US" sz="3900" dirty="0" smtClean="0"/>
              <a:t> </a:t>
            </a:r>
            <a:endParaRPr lang="en-US" sz="3900" dirty="0" smtClean="0"/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>
            <a:off x="840954" y="1043015"/>
            <a:ext cx="8110006" cy="5042825"/>
          </a:xfrm>
        </p:spPr>
        <p:txBody>
          <a:bodyPr/>
          <a:lstStyle/>
          <a:p>
            <a:r>
              <a:rPr lang="en-US" sz="2000" dirty="0" smtClean="0"/>
              <a:t>The SS vacuum chamber is now made of 2 parts in order to avoid having to open the MTE </a:t>
            </a:r>
            <a:r>
              <a:rPr lang="en-US" sz="2000" dirty="0" err="1" smtClean="0"/>
              <a:t>sextupoles</a:t>
            </a:r>
            <a:r>
              <a:rPr lang="en-US" sz="2000" dirty="0" smtClean="0"/>
              <a:t> every year</a:t>
            </a:r>
          </a:p>
        </p:txBody>
      </p:sp>
      <p:sp>
        <p:nvSpPr>
          <p:cNvPr id="4098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Shutdown Lecture - 12 March 2009</a:t>
            </a:r>
            <a:endParaRPr lang="en-US" dirty="0"/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/>
              <a:t>R. Steerenberg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DAF60B-75A1-4F17-A9BF-FB219D3443BB}" type="slidenum">
              <a:rPr lang="en-US"/>
              <a:pPr/>
              <a:t>11</a:t>
            </a:fld>
            <a:endParaRPr lang="en-US" dirty="0"/>
          </a:p>
        </p:txBody>
      </p:sp>
      <p:pic>
        <p:nvPicPr>
          <p:cNvPr id="25602" name="Picture 2" descr="http://elogbook/eLogbook/attach_reader?attach_id=10310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7215" y="1992630"/>
            <a:ext cx="5400000" cy="4050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547688" y="219173"/>
            <a:ext cx="8596312" cy="692497"/>
          </a:xfrm>
        </p:spPr>
        <p:txBody>
          <a:bodyPr/>
          <a:lstStyle/>
          <a:p>
            <a:pPr eaLnBrk="1" hangingPunct="1"/>
            <a:r>
              <a:rPr lang="en-US" sz="3900" dirty="0" smtClean="0"/>
              <a:t>Other:</a:t>
            </a:r>
            <a:endParaRPr lang="en-US" sz="3900" dirty="0" smtClean="0"/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>
            <a:off x="833137" y="1055464"/>
            <a:ext cx="8110006" cy="5021883"/>
          </a:xfrm>
        </p:spPr>
        <p:txBody>
          <a:bodyPr/>
          <a:lstStyle/>
          <a:p>
            <a:pPr lvl="0">
              <a:defRPr/>
            </a:pPr>
            <a:r>
              <a:rPr lang="en-US" sz="2000" dirty="0" smtClean="0"/>
              <a:t>Main power supply with FGC control</a:t>
            </a:r>
          </a:p>
          <a:p>
            <a:pPr lvl="1">
              <a:defRPr/>
            </a:pPr>
            <a:r>
              <a:rPr lang="en-US" sz="1600" dirty="0" smtClean="0"/>
              <a:t>See presentation Jean-Paul Burnet, Quentin King and Pierre Freyermuth</a:t>
            </a:r>
          </a:p>
          <a:p>
            <a:pPr lvl="1">
              <a:defRPr/>
            </a:pPr>
            <a:r>
              <a:rPr lang="en-US" sz="1600" dirty="0" smtClean="0"/>
              <a:t>New simulated B-train hardware</a:t>
            </a:r>
            <a:endParaRPr lang="en-US" sz="500" dirty="0" smtClean="0"/>
          </a:p>
          <a:p>
            <a:pPr lvl="0">
              <a:defRPr/>
            </a:pPr>
            <a:r>
              <a:rPr lang="en-US" sz="2000" dirty="0" smtClean="0"/>
              <a:t>The </a:t>
            </a:r>
            <a:r>
              <a:rPr lang="en-US" sz="2000" dirty="0" smtClean="0"/>
              <a:t>power converters of SMH16 and SMH26 were moved from building 367 to building </a:t>
            </a:r>
            <a:r>
              <a:rPr lang="en-US" sz="2000" dirty="0" smtClean="0"/>
              <a:t>359</a:t>
            </a:r>
            <a:endParaRPr lang="en-US" sz="1600" dirty="0" smtClean="0"/>
          </a:p>
          <a:p>
            <a:pPr lvl="1">
              <a:defRPr/>
            </a:pPr>
            <a:r>
              <a:rPr lang="en-US" sz="1600" dirty="0" smtClean="0"/>
              <a:t>As </a:t>
            </a:r>
            <a:r>
              <a:rPr lang="en-US" sz="1600" dirty="0" smtClean="0"/>
              <a:t>a consequence the cabling was </a:t>
            </a:r>
            <a:r>
              <a:rPr lang="en-US" sz="1600" dirty="0" smtClean="0"/>
              <a:t>redone</a:t>
            </a:r>
            <a:endParaRPr lang="en-US" sz="500" dirty="0" smtClean="0"/>
          </a:p>
          <a:p>
            <a:r>
              <a:rPr lang="en-US" sz="2000" dirty="0" smtClean="0"/>
              <a:t>Vacuum control was renovated</a:t>
            </a:r>
          </a:p>
          <a:p>
            <a:pPr lvl="1"/>
            <a:r>
              <a:rPr lang="en-US" sz="1600" dirty="0" smtClean="0"/>
              <a:t>Naming of equipment was reviewed and is different</a:t>
            </a:r>
          </a:p>
          <a:p>
            <a:pPr lvl="1"/>
            <a:r>
              <a:rPr lang="en-US" sz="1600" dirty="0" smtClean="0"/>
              <a:t>Control now via PVSS (</a:t>
            </a:r>
            <a:r>
              <a:rPr lang="en-US" sz="1600" dirty="0" err="1" smtClean="0"/>
              <a:t>linux</a:t>
            </a:r>
            <a:r>
              <a:rPr lang="en-US" sz="1600" dirty="0" smtClean="0"/>
              <a:t> version)</a:t>
            </a:r>
          </a:p>
          <a:p>
            <a:pPr lvl="1"/>
            <a:r>
              <a:rPr lang="en-US" sz="1600" dirty="0" smtClean="0"/>
              <a:t>Pressure reading should remain available in WS</a:t>
            </a:r>
            <a:endParaRPr lang="en-US" sz="400" dirty="0" smtClean="0"/>
          </a:p>
          <a:p>
            <a:r>
              <a:rPr lang="en-US" sz="2000" dirty="0" smtClean="0"/>
              <a:t>Two additional OTR screens are installed in the TT2 line</a:t>
            </a:r>
          </a:p>
          <a:p>
            <a:pPr lvl="1"/>
            <a:r>
              <a:rPr lang="en-US" sz="1600" dirty="0" smtClean="0"/>
              <a:t>F16.MTV229 and F16.MTV241</a:t>
            </a:r>
          </a:p>
          <a:p>
            <a:pPr lvl="1"/>
            <a:endParaRPr lang="en-US" sz="500" dirty="0" smtClean="0"/>
          </a:p>
          <a:p>
            <a:r>
              <a:rPr lang="en-US" sz="2000" dirty="0" smtClean="0"/>
              <a:t>CODD pickup gains have been redistributed and recalibrated </a:t>
            </a:r>
          </a:p>
          <a:p>
            <a:pPr lvl="1"/>
            <a:r>
              <a:rPr lang="en-US" sz="1600" dirty="0" smtClean="0"/>
              <a:t>Gain control will become apart to have compatibility between CODD and new orbit measurement system</a:t>
            </a:r>
          </a:p>
          <a:p>
            <a:r>
              <a:rPr lang="en-US" sz="2000" dirty="0" smtClean="0"/>
              <a:t>TT2 (SPS) pickups will be on samplers</a:t>
            </a:r>
            <a:endParaRPr lang="en-US" sz="2400" dirty="0" smtClean="0"/>
          </a:p>
        </p:txBody>
      </p:sp>
      <p:sp>
        <p:nvSpPr>
          <p:cNvPr id="4098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Shutdown Lecture - 12 March 2009</a:t>
            </a:r>
            <a:endParaRPr lang="en-US" dirty="0"/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/>
              <a:t>R. </a:t>
            </a:r>
            <a:r>
              <a:rPr lang="en-US" dirty="0" err="1"/>
              <a:t>Steerenberg</a:t>
            </a:r>
            <a:endParaRPr lang="en-US" dirty="0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DAF60B-75A1-4F17-A9BF-FB219D3443BB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547688" y="219173"/>
            <a:ext cx="8596312" cy="692497"/>
          </a:xfrm>
        </p:spPr>
        <p:txBody>
          <a:bodyPr/>
          <a:lstStyle/>
          <a:p>
            <a:pPr eaLnBrk="1" hangingPunct="1"/>
            <a:r>
              <a:rPr lang="en-US" sz="3900" dirty="0" smtClean="0"/>
              <a:t>Potential issues:</a:t>
            </a:r>
            <a:endParaRPr lang="en-US" sz="3900" dirty="0" smtClean="0"/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>
            <a:off x="823198" y="1105159"/>
            <a:ext cx="8110006" cy="5021883"/>
          </a:xfrm>
        </p:spPr>
        <p:txBody>
          <a:bodyPr/>
          <a:lstStyle/>
          <a:p>
            <a:r>
              <a:rPr lang="en-US" sz="2000" dirty="0" smtClean="0"/>
              <a:t>Main magnet 63 make a sighing noise, which is for the moment not understood.</a:t>
            </a:r>
          </a:p>
          <a:p>
            <a:pPr lvl="1"/>
            <a:r>
              <a:rPr lang="en-US" sz="1600" dirty="0" smtClean="0"/>
              <a:t>It is no obstacle in the vacuum chamber, that was checked</a:t>
            </a:r>
            <a:r>
              <a:rPr lang="en-US" sz="1600" dirty="0" smtClean="0"/>
              <a:t> </a:t>
            </a:r>
          </a:p>
          <a:p>
            <a:pPr lvl="1"/>
            <a:endParaRPr lang="en-US" sz="1600" dirty="0" smtClean="0"/>
          </a:p>
          <a:p>
            <a:r>
              <a:rPr lang="en-US" sz="2000" dirty="0" smtClean="0"/>
              <a:t>QSK57 will not be available as there seems to be an interruption in the 400 meter cable.</a:t>
            </a:r>
          </a:p>
          <a:p>
            <a:endParaRPr lang="en-US" sz="2000" dirty="0" smtClean="0"/>
          </a:p>
          <a:p>
            <a:r>
              <a:rPr lang="en-US" sz="2000" dirty="0" smtClean="0"/>
              <a:t>.......</a:t>
            </a:r>
          </a:p>
          <a:p>
            <a:endParaRPr lang="en-US" sz="2000" dirty="0" smtClean="0"/>
          </a:p>
          <a:p>
            <a:r>
              <a:rPr lang="en-US" sz="2000" i="1" dirty="0" smtClean="0"/>
              <a:t>This list is surely not exhaustive, any additional information is welcome and will be added.</a:t>
            </a:r>
            <a:endParaRPr lang="en-US" sz="2000" i="1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4098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Shutdown Lecture - 12 March 2009</a:t>
            </a:r>
            <a:endParaRPr lang="en-US" dirty="0"/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/>
              <a:t>R. </a:t>
            </a:r>
            <a:r>
              <a:rPr lang="en-US" dirty="0" err="1"/>
              <a:t>Steerenberg</a:t>
            </a:r>
            <a:endParaRPr lang="en-US" dirty="0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DAF60B-75A1-4F17-A9BF-FB219D3443BB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547688" y="219173"/>
            <a:ext cx="8596312" cy="692497"/>
          </a:xfrm>
        </p:spPr>
        <p:txBody>
          <a:bodyPr/>
          <a:lstStyle/>
          <a:p>
            <a:pPr eaLnBrk="1" hangingPunct="1"/>
            <a:r>
              <a:rPr lang="en-US" sz="3900" dirty="0" smtClean="0"/>
              <a:t>Main magnet renovation</a:t>
            </a:r>
            <a:endParaRPr lang="en-US" sz="3900" dirty="0" smtClean="0"/>
          </a:p>
        </p:txBody>
      </p:sp>
      <p:sp>
        <p:nvSpPr>
          <p:cNvPr id="4098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Shutdown Lecture - 12 March 2009</a:t>
            </a:r>
            <a:endParaRPr lang="en-US" dirty="0"/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/>
              <a:t>R. Steerenberg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DAF60B-75A1-4F17-A9BF-FB219D3443BB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68495" y="1030076"/>
            <a:ext cx="7772400" cy="5392758"/>
          </a:xfrm>
        </p:spPr>
        <p:txBody>
          <a:bodyPr/>
          <a:lstStyle/>
          <a:p>
            <a:r>
              <a:rPr lang="en-GB" sz="2400" dirty="0" smtClean="0"/>
              <a:t>The first phase of the Main Magnet Unit renovation finished last shutdown. Now we have 51 renovated magnets in the machine</a:t>
            </a:r>
          </a:p>
          <a:p>
            <a:r>
              <a:rPr lang="en-GB" sz="2400" dirty="0" smtClean="0"/>
              <a:t>The main magnets that were moved out and in the machine and have been renovated last shut down are the following</a:t>
            </a:r>
            <a:endParaRPr lang="en-GB" sz="2000" dirty="0" smtClean="0"/>
          </a:p>
          <a:p>
            <a:pPr lvl="1"/>
            <a:r>
              <a:rPr lang="en-GB" sz="2000" dirty="0" smtClean="0"/>
              <a:t>R-type: 26, 70, 72 </a:t>
            </a:r>
          </a:p>
          <a:p>
            <a:pPr lvl="1"/>
            <a:r>
              <a:rPr lang="en-GB" sz="2000" dirty="0" smtClean="0"/>
              <a:t>S-type: 99</a:t>
            </a:r>
          </a:p>
          <a:p>
            <a:pPr lvl="1"/>
            <a:r>
              <a:rPr lang="en-GB" sz="2000" dirty="0" smtClean="0"/>
              <a:t>T-type: 23, 65, 69</a:t>
            </a:r>
          </a:p>
          <a:p>
            <a:pPr lvl="1"/>
            <a:r>
              <a:rPr lang="en-GB" sz="2000" dirty="0" smtClean="0"/>
              <a:t>U-type: 58, 68 </a:t>
            </a:r>
          </a:p>
          <a:p>
            <a:pPr lvl="1"/>
            <a:r>
              <a:rPr lang="en-GB" sz="2000" dirty="0" smtClean="0"/>
              <a:t>4 renovated spares available</a:t>
            </a:r>
          </a:p>
          <a:p>
            <a:r>
              <a:rPr lang="en-GB" sz="2400" dirty="0" smtClean="0"/>
              <a:t>We will do a beam based realignment.</a:t>
            </a:r>
          </a:p>
          <a:p>
            <a:r>
              <a:rPr lang="en-GB" sz="2400" dirty="0" smtClean="0"/>
              <a:t>MMU25 8-loop was repaired without moving the magnet</a:t>
            </a:r>
            <a:endParaRPr lang="en-GB" sz="2800" dirty="0" smtClean="0"/>
          </a:p>
        </p:txBody>
      </p:sp>
      <p:pic>
        <p:nvPicPr>
          <p:cNvPr id="8196" name="Picture 4" descr="http://elogbook/eLogbook/attach_reader?attach_id=10308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9378" y="3042209"/>
            <a:ext cx="3044421" cy="222385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547688" y="219173"/>
            <a:ext cx="8596312" cy="692497"/>
          </a:xfrm>
        </p:spPr>
        <p:txBody>
          <a:bodyPr/>
          <a:lstStyle/>
          <a:p>
            <a:pPr eaLnBrk="1" hangingPunct="1"/>
            <a:r>
              <a:rPr lang="en-US" sz="3900" dirty="0" smtClean="0"/>
              <a:t>F16.QFO105 and vacuum chamber</a:t>
            </a:r>
            <a:endParaRPr lang="en-US" sz="3900" dirty="0" smtClean="0"/>
          </a:p>
        </p:txBody>
      </p:sp>
      <p:sp>
        <p:nvSpPr>
          <p:cNvPr id="4098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Shutdown Lecture - 12 March 2009</a:t>
            </a:r>
            <a:endParaRPr lang="en-US" dirty="0"/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/>
              <a:t>R. Steerenberg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DAF60B-75A1-4F17-A9BF-FB219D3443BB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68495" y="1096178"/>
            <a:ext cx="7772400" cy="1427374"/>
          </a:xfrm>
        </p:spPr>
        <p:txBody>
          <a:bodyPr/>
          <a:lstStyle/>
          <a:p>
            <a:r>
              <a:rPr lang="en-GB" sz="2400" dirty="0" smtClean="0"/>
              <a:t>The vacuum chamber in the QFO105 was changed</a:t>
            </a:r>
          </a:p>
          <a:p>
            <a:r>
              <a:rPr lang="en-GB" sz="2400" dirty="0" smtClean="0"/>
              <a:t>The QFO105 spare magnet is now installed</a:t>
            </a:r>
          </a:p>
        </p:txBody>
      </p:sp>
      <p:pic>
        <p:nvPicPr>
          <p:cNvPr id="24578" name="Picture 2" descr="http://elogbook/eLogbook/attach_reader?attach_id=10310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3207" y="2363625"/>
            <a:ext cx="5222240" cy="391668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547688" y="219173"/>
            <a:ext cx="8596312" cy="692497"/>
          </a:xfrm>
        </p:spPr>
        <p:txBody>
          <a:bodyPr/>
          <a:lstStyle/>
          <a:p>
            <a:pPr eaLnBrk="1" hangingPunct="1"/>
            <a:r>
              <a:rPr lang="en-US" sz="3900" dirty="0" smtClean="0"/>
              <a:t>Building 365 re-cabling work</a:t>
            </a:r>
            <a:endParaRPr lang="en-US" sz="3900" dirty="0" smtClean="0"/>
          </a:p>
        </p:txBody>
      </p:sp>
      <p:sp>
        <p:nvSpPr>
          <p:cNvPr id="4098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Shutdown Lecture - 12 March 2009</a:t>
            </a:r>
            <a:endParaRPr lang="en-US" dirty="0"/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/>
              <a:t>R. Steerenberg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DAF60B-75A1-4F17-A9BF-FB219D3443BB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68495" y="1030076"/>
            <a:ext cx="7772400" cy="5392758"/>
          </a:xfrm>
        </p:spPr>
        <p:txBody>
          <a:bodyPr/>
          <a:lstStyle/>
          <a:p>
            <a:pPr lvl="0">
              <a:defRPr/>
            </a:pPr>
            <a:r>
              <a:rPr lang="en-US" sz="2400" dirty="0" smtClean="0"/>
              <a:t>The patch panels in building 365 were removed and new cables go now directly from the power converter to the </a:t>
            </a:r>
            <a:r>
              <a:rPr lang="en-US" sz="2400" dirty="0" smtClean="0"/>
              <a:t>magnets</a:t>
            </a:r>
            <a:endParaRPr lang="en-US" sz="2400" dirty="0" smtClean="0"/>
          </a:p>
          <a:p>
            <a:pPr lvl="0">
              <a:defRPr/>
            </a:pPr>
            <a:r>
              <a:rPr lang="en-US" sz="2400" dirty="0" smtClean="0"/>
              <a:t>This means that also all the interlocks have been </a:t>
            </a:r>
            <a:r>
              <a:rPr lang="en-US" sz="2400" dirty="0" smtClean="0"/>
              <a:t>re-cabled</a:t>
            </a:r>
          </a:p>
          <a:p>
            <a:pPr>
              <a:defRPr/>
            </a:pPr>
            <a:r>
              <a:rPr lang="en-US" sz="2400" dirty="0" smtClean="0"/>
              <a:t>The elements concerned are</a:t>
            </a:r>
            <a:r>
              <a:rPr lang="en-US" sz="2400" dirty="0" smtClean="0"/>
              <a:t>:</a:t>
            </a:r>
            <a:endParaRPr lang="en-US" sz="2400" dirty="0" smtClean="0"/>
          </a:p>
          <a:p>
            <a:pPr lvl="1"/>
            <a:r>
              <a:rPr lang="en-GB" sz="2000" dirty="0" smtClean="0"/>
              <a:t>QSE, XSE, BSW23, BSW57 </a:t>
            </a:r>
          </a:p>
          <a:p>
            <a:pPr lvl="1"/>
            <a:r>
              <a:rPr lang="en-GB" sz="2000" dirty="0" smtClean="0"/>
              <a:t>BSW31</a:t>
            </a:r>
          </a:p>
          <a:p>
            <a:pPr lvl="1"/>
            <a:r>
              <a:rPr lang="en-GB" sz="2000" dirty="0" smtClean="0"/>
              <a:t>QKE16, QKE16-25, QKE16-73</a:t>
            </a:r>
          </a:p>
          <a:p>
            <a:pPr lvl="1"/>
            <a:r>
              <a:rPr lang="en-GB" sz="2000" dirty="0" smtClean="0"/>
              <a:t>ODE</a:t>
            </a:r>
          </a:p>
          <a:p>
            <a:pPr lvl="1"/>
            <a:r>
              <a:rPr lang="en-GB" sz="2000" dirty="0" smtClean="0"/>
              <a:t>Triplets</a:t>
            </a:r>
          </a:p>
          <a:p>
            <a:pPr lvl="1"/>
            <a:r>
              <a:rPr lang="en-GB" sz="2000" dirty="0" smtClean="0"/>
              <a:t>Doublets</a:t>
            </a:r>
          </a:p>
        </p:txBody>
      </p:sp>
      <p:pic>
        <p:nvPicPr>
          <p:cNvPr id="8" name="Picture 2" descr="http://elogbook/eLogbook/attach_reader?attach_id=10310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9031" y="3575547"/>
            <a:ext cx="3515212" cy="263640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547688" y="219173"/>
            <a:ext cx="8596312" cy="692497"/>
          </a:xfrm>
        </p:spPr>
        <p:txBody>
          <a:bodyPr/>
          <a:lstStyle/>
          <a:p>
            <a:pPr eaLnBrk="1" hangingPunct="1"/>
            <a:r>
              <a:rPr lang="en-US" sz="3900" dirty="0" smtClean="0"/>
              <a:t>New power converters</a:t>
            </a:r>
            <a:endParaRPr lang="en-US" sz="3900" dirty="0" smtClean="0"/>
          </a:p>
        </p:txBody>
      </p:sp>
      <p:sp>
        <p:nvSpPr>
          <p:cNvPr id="4098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Shutdown Lecture - 12 March 2009</a:t>
            </a:r>
            <a:endParaRPr lang="en-US" dirty="0"/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/>
              <a:t>R. Steerenberg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DAF60B-75A1-4F17-A9BF-FB219D3443BB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68495" y="1030076"/>
            <a:ext cx="7772400" cy="5392758"/>
          </a:xfrm>
        </p:spPr>
        <p:txBody>
          <a:bodyPr/>
          <a:lstStyle/>
          <a:p>
            <a:pPr lvl="0">
              <a:defRPr/>
            </a:pPr>
            <a:r>
              <a:rPr lang="en-US" sz="2400" dirty="0" smtClean="0"/>
              <a:t>New power converters, replacing the old TEKELEC’s, were installed for the following magnets/circuits in building 365:</a:t>
            </a:r>
          </a:p>
          <a:p>
            <a:pPr lvl="1">
              <a:defRPr/>
            </a:pPr>
            <a:r>
              <a:rPr lang="en-US" sz="2000" dirty="0" smtClean="0"/>
              <a:t>ODE</a:t>
            </a:r>
          </a:p>
          <a:p>
            <a:pPr lvl="1">
              <a:defRPr/>
            </a:pPr>
            <a:r>
              <a:rPr lang="en-US" sz="2000" dirty="0" smtClean="0"/>
              <a:t>QSE, XSE, BSW23</a:t>
            </a:r>
          </a:p>
          <a:p>
            <a:pPr lvl="1"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400" dirty="0" smtClean="0"/>
              <a:t>The Power converter for the BSW57, which was operated at the limit of the </a:t>
            </a:r>
            <a:r>
              <a:rPr lang="en-US" sz="2400" dirty="0" err="1" smtClean="0"/>
              <a:t>rms</a:t>
            </a:r>
            <a:r>
              <a:rPr lang="en-US" sz="2400" dirty="0" smtClean="0"/>
              <a:t> current of 200A was upgraded to 400A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547688" y="219173"/>
            <a:ext cx="8596312" cy="692497"/>
          </a:xfrm>
        </p:spPr>
        <p:txBody>
          <a:bodyPr/>
          <a:lstStyle/>
          <a:p>
            <a:pPr eaLnBrk="1" hangingPunct="1"/>
            <a:r>
              <a:rPr lang="en-US" sz="3900" dirty="0" smtClean="0"/>
              <a:t>Doublet circuits</a:t>
            </a:r>
            <a:endParaRPr lang="en-US" sz="3900" dirty="0" smtClean="0"/>
          </a:p>
        </p:txBody>
      </p:sp>
      <p:sp>
        <p:nvSpPr>
          <p:cNvPr id="4098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Shutdown Lecture - 12 March 2009</a:t>
            </a:r>
            <a:endParaRPr lang="en-US" dirty="0"/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/>
              <a:t>R. </a:t>
            </a:r>
            <a:r>
              <a:rPr lang="en-US" dirty="0" err="1"/>
              <a:t>Steerenberg</a:t>
            </a:r>
            <a:endParaRPr lang="en-US" dirty="0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DAF60B-75A1-4F17-A9BF-FB219D3443BB}" type="slidenum">
              <a:rPr lang="en-US"/>
              <a:pPr/>
              <a:t>6</a:t>
            </a:fld>
            <a:endParaRPr lang="en-US"/>
          </a:p>
        </p:txBody>
      </p:sp>
      <p:sp>
        <p:nvSpPr>
          <p:cNvPr id="8" name="Content Placeholder 22"/>
          <p:cNvSpPr txBox="1">
            <a:spLocks/>
          </p:cNvSpPr>
          <p:nvPr/>
        </p:nvSpPr>
        <p:spPr bwMode="auto">
          <a:xfrm>
            <a:off x="846746" y="1030080"/>
            <a:ext cx="8110006" cy="81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US" sz="2400" kern="0" dirty="0" smtClean="0">
                <a:latin typeface="+mn-lt"/>
              </a:rPr>
              <a:t>The doublet circuits have been re-cabled in the ring to allow a different balancing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72337" y="1454905"/>
            <a:ext cx="3329156" cy="170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9" name="Group 48"/>
          <p:cNvGrpSpPr/>
          <p:nvPr/>
        </p:nvGrpSpPr>
        <p:grpSpPr>
          <a:xfrm>
            <a:off x="5043300" y="3130827"/>
            <a:ext cx="3365203" cy="3369364"/>
            <a:chOff x="5639657" y="3388966"/>
            <a:chExt cx="2768848" cy="3034696"/>
          </a:xfrm>
        </p:grpSpPr>
        <p:grpSp>
          <p:nvGrpSpPr>
            <p:cNvPr id="25" name="Group 24"/>
            <p:cNvGrpSpPr/>
            <p:nvPr/>
          </p:nvGrpSpPr>
          <p:grpSpPr>
            <a:xfrm>
              <a:off x="5639657" y="3704542"/>
              <a:ext cx="2768848" cy="2719120"/>
              <a:chOff x="5570921" y="1985255"/>
              <a:chExt cx="3378200" cy="3344863"/>
            </a:xfrm>
          </p:grpSpPr>
          <p:pic>
            <p:nvPicPr>
              <p:cNvPr id="9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570921" y="1985255"/>
                <a:ext cx="3378200" cy="334486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grpSp>
            <p:nvGrpSpPr>
              <p:cNvPr id="10" name="Group 7"/>
              <p:cNvGrpSpPr>
                <a:grpSpLocks/>
              </p:cNvGrpSpPr>
              <p:nvPr/>
            </p:nvGrpSpPr>
            <p:grpSpPr bwMode="auto">
              <a:xfrm>
                <a:off x="5812221" y="2426580"/>
                <a:ext cx="1574800" cy="1546225"/>
                <a:chOff x="821" y="1938"/>
                <a:chExt cx="992" cy="974"/>
              </a:xfrm>
            </p:grpSpPr>
            <p:sp>
              <p:nvSpPr>
                <p:cNvPr id="11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821" y="2425"/>
                  <a:ext cx="760" cy="26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600" b="1" dirty="0"/>
                    <a:t>Triplets</a:t>
                  </a:r>
                </a:p>
              </p:txBody>
            </p:sp>
            <p:sp>
              <p:nvSpPr>
                <p:cNvPr id="12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1052" y="2627"/>
                  <a:ext cx="59" cy="285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 type="stealth" w="lg" len="lg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1193" y="1938"/>
                  <a:ext cx="620" cy="497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 type="stealth" w="lg" len="lg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11"/>
              <p:cNvGrpSpPr>
                <a:grpSpLocks/>
              </p:cNvGrpSpPr>
              <p:nvPr/>
            </p:nvGrpSpPr>
            <p:grpSpPr bwMode="auto">
              <a:xfrm>
                <a:off x="6174171" y="2609143"/>
                <a:ext cx="2178050" cy="1938337"/>
                <a:chOff x="3983" y="2059"/>
                <a:chExt cx="1372" cy="1221"/>
              </a:xfrm>
            </p:grpSpPr>
            <p:sp>
              <p:nvSpPr>
                <p:cNvPr id="15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3983" y="2844"/>
                  <a:ext cx="696" cy="436"/>
                </a:xfrm>
                <a:prstGeom prst="line">
                  <a:avLst/>
                </a:prstGeom>
                <a:noFill/>
                <a:ln w="38100">
                  <a:solidFill>
                    <a:schemeClr val="folHlink"/>
                  </a:solidFill>
                  <a:round/>
                  <a:headEnd/>
                  <a:tailEnd type="stealth" w="lg" len="lg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6" name="Group 13"/>
                <p:cNvGrpSpPr>
                  <a:grpSpLocks/>
                </p:cNvGrpSpPr>
                <p:nvPr/>
              </p:nvGrpSpPr>
              <p:grpSpPr bwMode="auto">
                <a:xfrm>
                  <a:off x="4162" y="2061"/>
                  <a:ext cx="1193" cy="1013"/>
                  <a:chOff x="1225" y="2010"/>
                  <a:chExt cx="1120" cy="1037"/>
                </a:xfrm>
              </p:grpSpPr>
              <p:sp>
                <p:nvSpPr>
                  <p:cNvPr id="17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45" y="2616"/>
                    <a:ext cx="787" cy="269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1600" b="1" dirty="0"/>
                      <a:t>Doublets</a:t>
                    </a:r>
                  </a:p>
                </p:txBody>
              </p:sp>
              <p:sp>
                <p:nvSpPr>
                  <p:cNvPr id="18" name="Line 1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225" y="2010"/>
                    <a:ext cx="453" cy="612"/>
                  </a:xfrm>
                  <a:prstGeom prst="line">
                    <a:avLst/>
                  </a:prstGeom>
                  <a:noFill/>
                  <a:ln w="38100">
                    <a:solidFill>
                      <a:schemeClr val="folHlink"/>
                    </a:solidFill>
                    <a:round/>
                    <a:headEnd/>
                    <a:tailEnd type="stealth" w="lg" len="lg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" name="Line 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53" y="2407"/>
                    <a:ext cx="390" cy="211"/>
                  </a:xfrm>
                  <a:prstGeom prst="line">
                    <a:avLst/>
                  </a:prstGeom>
                  <a:noFill/>
                  <a:ln w="38100">
                    <a:solidFill>
                      <a:schemeClr val="folHlink"/>
                    </a:solidFill>
                    <a:round/>
                    <a:headEnd/>
                    <a:tailEnd type="stealth" w="lg" len="lg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2095" y="2820"/>
                    <a:ext cx="250" cy="227"/>
                  </a:xfrm>
                  <a:prstGeom prst="line">
                    <a:avLst/>
                  </a:prstGeom>
                  <a:noFill/>
                  <a:ln w="38100">
                    <a:solidFill>
                      <a:schemeClr val="folHlink"/>
                    </a:solidFill>
                    <a:round/>
                    <a:headEnd/>
                    <a:tailEnd type="stealth" w="lg" len="lg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1" name="TextBox 21"/>
              <p:cNvSpPr txBox="1">
                <a:spLocks noChangeArrowheads="1"/>
              </p:cNvSpPr>
              <p:nvPr/>
            </p:nvSpPr>
            <p:spPr bwMode="auto">
              <a:xfrm>
                <a:off x="8398258" y="3175880"/>
                <a:ext cx="427038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b="1" dirty="0">
                    <a:latin typeface="Arial Black" pitchFamily="34" charset="0"/>
                  </a:rPr>
                  <a:t>A</a:t>
                </a:r>
              </a:p>
            </p:txBody>
          </p:sp>
          <p:sp>
            <p:nvSpPr>
              <p:cNvPr id="22" name="TextBox 22"/>
              <p:cNvSpPr txBox="1">
                <a:spLocks noChangeArrowheads="1"/>
              </p:cNvSpPr>
              <p:nvPr/>
            </p:nvSpPr>
            <p:spPr bwMode="auto">
              <a:xfrm>
                <a:off x="8372858" y="4029955"/>
                <a:ext cx="427038" cy="492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b="1" dirty="0" smtClean="0">
                    <a:latin typeface="Arial Black" pitchFamily="34" charset="0"/>
                  </a:rPr>
                  <a:t>B</a:t>
                </a:r>
                <a:endParaRPr lang="en-US" sz="2000" b="1" dirty="0">
                  <a:latin typeface="Arial Black" pitchFamily="34" charset="0"/>
                </a:endParaRPr>
              </a:p>
            </p:txBody>
          </p:sp>
          <p:sp>
            <p:nvSpPr>
              <p:cNvPr id="23" name="TextBox 23"/>
              <p:cNvSpPr txBox="1">
                <a:spLocks noChangeArrowheads="1"/>
              </p:cNvSpPr>
              <p:nvPr/>
            </p:nvSpPr>
            <p:spPr bwMode="auto">
              <a:xfrm>
                <a:off x="5888421" y="4341105"/>
                <a:ext cx="425450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b="1">
                    <a:latin typeface="Arial Black" pitchFamily="34" charset="0"/>
                  </a:rPr>
                  <a:t>B</a:t>
                </a:r>
              </a:p>
            </p:txBody>
          </p:sp>
          <p:sp>
            <p:nvSpPr>
              <p:cNvPr id="24" name="TextBox 24"/>
              <p:cNvSpPr txBox="1">
                <a:spLocks noChangeArrowheads="1"/>
              </p:cNvSpPr>
              <p:nvPr/>
            </p:nvSpPr>
            <p:spPr bwMode="auto">
              <a:xfrm>
                <a:off x="6226558" y="2282118"/>
                <a:ext cx="425450" cy="492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b="1" dirty="0" smtClean="0">
                    <a:latin typeface="Arial Black" pitchFamily="34" charset="0"/>
                  </a:rPr>
                  <a:t>A</a:t>
                </a:r>
                <a:endParaRPr lang="en-US" sz="2000" b="1" dirty="0">
                  <a:latin typeface="Arial Black" pitchFamily="34" charset="0"/>
                </a:endParaRPr>
              </a:p>
            </p:txBody>
          </p:sp>
        </p:grpSp>
        <p:sp>
          <p:nvSpPr>
            <p:cNvPr id="44" name="Content Placeholder 22"/>
            <p:cNvSpPr txBox="1">
              <a:spLocks/>
            </p:cNvSpPr>
            <p:nvPr/>
          </p:nvSpPr>
          <p:spPr bwMode="auto">
            <a:xfrm>
              <a:off x="5881017" y="3388966"/>
              <a:ext cx="2257575" cy="36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indent="-342900" algn="ctr" eaLnBrk="0" hangingPunct="0">
                <a:spcBef>
                  <a:spcPct val="20000"/>
                </a:spcBef>
                <a:defRPr/>
              </a:pP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Configuration 2009</a:t>
              </a: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023731" y="3074227"/>
            <a:ext cx="2832652" cy="3157608"/>
            <a:chOff x="1729408" y="2020679"/>
            <a:chExt cx="2693505" cy="3028399"/>
          </a:xfrm>
        </p:grpSpPr>
        <p:grpSp>
          <p:nvGrpSpPr>
            <p:cNvPr id="26" name="Group 25"/>
            <p:cNvGrpSpPr/>
            <p:nvPr/>
          </p:nvGrpSpPr>
          <p:grpSpPr>
            <a:xfrm>
              <a:off x="1729408" y="2340151"/>
              <a:ext cx="2693505" cy="2708927"/>
              <a:chOff x="5570921" y="1985255"/>
              <a:chExt cx="3378200" cy="3344863"/>
            </a:xfrm>
          </p:grpSpPr>
          <p:pic>
            <p:nvPicPr>
              <p:cNvPr id="27" name="Picture 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570921" y="1985255"/>
                <a:ext cx="3378200" cy="33448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8" name="Group 7"/>
              <p:cNvGrpSpPr>
                <a:grpSpLocks/>
              </p:cNvGrpSpPr>
              <p:nvPr/>
            </p:nvGrpSpPr>
            <p:grpSpPr bwMode="auto">
              <a:xfrm>
                <a:off x="5812222" y="2426582"/>
                <a:ext cx="1574801" cy="1546226"/>
                <a:chOff x="821" y="1938"/>
                <a:chExt cx="992" cy="974"/>
              </a:xfrm>
            </p:grpSpPr>
            <p:sp>
              <p:nvSpPr>
                <p:cNvPr id="40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821" y="2425"/>
                  <a:ext cx="775" cy="26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600" b="1" dirty="0"/>
                    <a:t>Triplets</a:t>
                  </a:r>
                </a:p>
              </p:txBody>
            </p:sp>
            <p:sp>
              <p:nvSpPr>
                <p:cNvPr id="41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1052" y="2627"/>
                  <a:ext cx="59" cy="285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 type="stealth" w="lg" len="lg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1193" y="1938"/>
                  <a:ext cx="620" cy="497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 type="stealth" w="lg" len="lg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" name="Group 11"/>
              <p:cNvGrpSpPr>
                <a:grpSpLocks/>
              </p:cNvGrpSpPr>
              <p:nvPr/>
            </p:nvGrpSpPr>
            <p:grpSpPr bwMode="auto">
              <a:xfrm>
                <a:off x="6174171" y="2612319"/>
                <a:ext cx="2178050" cy="1935163"/>
                <a:chOff x="3983" y="2061"/>
                <a:chExt cx="1372" cy="1219"/>
              </a:xfrm>
            </p:grpSpPr>
            <p:sp>
              <p:nvSpPr>
                <p:cNvPr id="34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3983" y="2844"/>
                  <a:ext cx="696" cy="436"/>
                </a:xfrm>
                <a:prstGeom prst="line">
                  <a:avLst/>
                </a:prstGeom>
                <a:noFill/>
                <a:ln w="38100">
                  <a:solidFill>
                    <a:schemeClr val="folHlink"/>
                  </a:solidFill>
                  <a:round/>
                  <a:headEnd/>
                  <a:tailEnd type="stealth" w="lg" len="lg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5" name="Group 13"/>
                <p:cNvGrpSpPr>
                  <a:grpSpLocks/>
                </p:cNvGrpSpPr>
                <p:nvPr/>
              </p:nvGrpSpPr>
              <p:grpSpPr bwMode="auto">
                <a:xfrm>
                  <a:off x="4162" y="2061"/>
                  <a:ext cx="1193" cy="1013"/>
                  <a:chOff x="1225" y="2010"/>
                  <a:chExt cx="1120" cy="1037"/>
                </a:xfrm>
              </p:grpSpPr>
              <p:sp>
                <p:nvSpPr>
                  <p:cNvPr id="36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45" y="2616"/>
                    <a:ext cx="811" cy="270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1600" b="1" dirty="0"/>
                      <a:t>Doublets</a:t>
                    </a:r>
                  </a:p>
                </p:txBody>
              </p:sp>
              <p:sp>
                <p:nvSpPr>
                  <p:cNvPr id="37" name="Line 1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225" y="2010"/>
                    <a:ext cx="453" cy="612"/>
                  </a:xfrm>
                  <a:prstGeom prst="line">
                    <a:avLst/>
                  </a:prstGeom>
                  <a:noFill/>
                  <a:ln w="38100">
                    <a:solidFill>
                      <a:schemeClr val="folHlink"/>
                    </a:solidFill>
                    <a:round/>
                    <a:headEnd/>
                    <a:tailEnd type="stealth" w="lg" len="lg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" name="Line 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53" y="2407"/>
                    <a:ext cx="390" cy="211"/>
                  </a:xfrm>
                  <a:prstGeom prst="line">
                    <a:avLst/>
                  </a:prstGeom>
                  <a:noFill/>
                  <a:ln w="38100">
                    <a:solidFill>
                      <a:schemeClr val="folHlink"/>
                    </a:solidFill>
                    <a:round/>
                    <a:headEnd/>
                    <a:tailEnd type="stealth" w="lg" len="lg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2095" y="2820"/>
                    <a:ext cx="250" cy="227"/>
                  </a:xfrm>
                  <a:prstGeom prst="line">
                    <a:avLst/>
                  </a:prstGeom>
                  <a:noFill/>
                  <a:ln w="38100">
                    <a:solidFill>
                      <a:schemeClr val="folHlink"/>
                    </a:solidFill>
                    <a:round/>
                    <a:headEnd/>
                    <a:tailEnd type="stealth" w="lg" len="lg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0" name="TextBox 21"/>
              <p:cNvSpPr txBox="1">
                <a:spLocks noChangeArrowheads="1"/>
              </p:cNvSpPr>
              <p:nvPr/>
            </p:nvSpPr>
            <p:spPr bwMode="auto">
              <a:xfrm>
                <a:off x="8398258" y="3175880"/>
                <a:ext cx="427038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b="1">
                    <a:latin typeface="Arial Black" pitchFamily="34" charset="0"/>
                  </a:rPr>
                  <a:t>A</a:t>
                </a:r>
              </a:p>
            </p:txBody>
          </p:sp>
          <p:sp>
            <p:nvSpPr>
              <p:cNvPr id="31" name="TextBox 22"/>
              <p:cNvSpPr txBox="1">
                <a:spLocks noChangeArrowheads="1"/>
              </p:cNvSpPr>
              <p:nvPr/>
            </p:nvSpPr>
            <p:spPr bwMode="auto">
              <a:xfrm>
                <a:off x="8372858" y="4029955"/>
                <a:ext cx="427038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b="1">
                    <a:latin typeface="Arial Black" pitchFamily="34" charset="0"/>
                  </a:rPr>
                  <a:t>A</a:t>
                </a:r>
              </a:p>
            </p:txBody>
          </p:sp>
          <p:sp>
            <p:nvSpPr>
              <p:cNvPr id="32" name="TextBox 23"/>
              <p:cNvSpPr txBox="1">
                <a:spLocks noChangeArrowheads="1"/>
              </p:cNvSpPr>
              <p:nvPr/>
            </p:nvSpPr>
            <p:spPr bwMode="auto">
              <a:xfrm>
                <a:off x="5888421" y="4341105"/>
                <a:ext cx="425450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b="1" dirty="0">
                    <a:latin typeface="Arial Black" pitchFamily="34" charset="0"/>
                  </a:rPr>
                  <a:t>B</a:t>
                </a:r>
              </a:p>
            </p:txBody>
          </p:sp>
          <p:sp>
            <p:nvSpPr>
              <p:cNvPr id="33" name="TextBox 24"/>
              <p:cNvSpPr txBox="1">
                <a:spLocks noChangeArrowheads="1"/>
              </p:cNvSpPr>
              <p:nvPr/>
            </p:nvSpPr>
            <p:spPr bwMode="auto">
              <a:xfrm>
                <a:off x="6226558" y="2282117"/>
                <a:ext cx="425450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b="1" dirty="0">
                    <a:latin typeface="Arial Black" pitchFamily="34" charset="0"/>
                  </a:rPr>
                  <a:t>B</a:t>
                </a:r>
              </a:p>
            </p:txBody>
          </p:sp>
        </p:grpSp>
        <p:sp>
          <p:nvSpPr>
            <p:cNvPr id="46" name="Content Placeholder 22"/>
            <p:cNvSpPr txBox="1">
              <a:spLocks/>
            </p:cNvSpPr>
            <p:nvPr/>
          </p:nvSpPr>
          <p:spPr bwMode="auto">
            <a:xfrm>
              <a:off x="1958374" y="2020679"/>
              <a:ext cx="2257575" cy="36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indent="-342900" eaLnBrk="0" hangingPunct="0">
                <a:spcBef>
                  <a:spcPct val="20000"/>
                </a:spcBef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Configuration 2008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8" name="Content Placeholder 22"/>
          <p:cNvSpPr>
            <a:spLocks noGrp="1"/>
          </p:cNvSpPr>
          <p:nvPr>
            <p:ph idx="1"/>
          </p:nvPr>
        </p:nvSpPr>
        <p:spPr>
          <a:xfrm>
            <a:off x="860832" y="1798388"/>
            <a:ext cx="4456603" cy="1312559"/>
          </a:xfrm>
        </p:spPr>
        <p:txBody>
          <a:bodyPr/>
          <a:lstStyle/>
          <a:p>
            <a:r>
              <a:rPr lang="en-US" sz="2400" dirty="0" smtClean="0"/>
              <a:t>Configuration 2009:</a:t>
            </a:r>
          </a:p>
          <a:p>
            <a:pPr lvl="1"/>
            <a:r>
              <a:rPr lang="en-US" sz="2000" dirty="0" smtClean="0"/>
              <a:t>A: 19, 27 and 87, 95</a:t>
            </a:r>
          </a:p>
          <a:p>
            <a:pPr lvl="1"/>
            <a:r>
              <a:rPr lang="en-US" sz="2000" dirty="0" smtClean="0"/>
              <a:t>B: 29, 37 and 61, 69</a:t>
            </a:r>
            <a:endParaRPr lang="en-US" sz="1600" dirty="0" smtClean="0"/>
          </a:p>
        </p:txBody>
      </p:sp>
      <p:sp>
        <p:nvSpPr>
          <p:cNvPr id="51" name="Rectangle 50"/>
          <p:cNvSpPr/>
          <p:nvPr/>
        </p:nvSpPr>
        <p:spPr>
          <a:xfrm>
            <a:off x="5029198" y="3180523"/>
            <a:ext cx="3339549" cy="32997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800" y="3349489"/>
            <a:ext cx="5678388" cy="293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547688" y="219173"/>
            <a:ext cx="8596312" cy="692497"/>
          </a:xfrm>
        </p:spPr>
        <p:txBody>
          <a:bodyPr/>
          <a:lstStyle/>
          <a:p>
            <a:pPr eaLnBrk="1" hangingPunct="1"/>
            <a:r>
              <a:rPr lang="en-US" sz="3900" dirty="0" smtClean="0"/>
              <a:t>Fast Wire Scanners</a:t>
            </a:r>
            <a:endParaRPr lang="en-US" sz="3900" dirty="0" smtClean="0"/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>
            <a:off x="840954" y="1043015"/>
            <a:ext cx="8110006" cy="2276655"/>
          </a:xfrm>
        </p:spPr>
        <p:txBody>
          <a:bodyPr/>
          <a:lstStyle/>
          <a:p>
            <a:r>
              <a:rPr lang="en-US" sz="2000" dirty="0" smtClean="0"/>
              <a:t>Fast wire scanners:</a:t>
            </a:r>
          </a:p>
          <a:p>
            <a:pPr lvl="1"/>
            <a:r>
              <a:rPr lang="en-US" sz="1600" dirty="0" smtClean="0"/>
              <a:t>New electronics, FESA class and application for the PS fast wire scanners.</a:t>
            </a:r>
          </a:p>
          <a:p>
            <a:pPr lvl="1"/>
            <a:r>
              <a:rPr lang="en-US" sz="1600" smtClean="0"/>
              <a:t>See presentations </a:t>
            </a:r>
            <a:r>
              <a:rPr lang="en-US" sz="1600" dirty="0" smtClean="0"/>
              <a:t>of Ana </a:t>
            </a:r>
            <a:r>
              <a:rPr lang="en-US" sz="1600" smtClean="0"/>
              <a:t>and Elliot</a:t>
            </a:r>
          </a:p>
          <a:p>
            <a:pPr lvl="1"/>
            <a:r>
              <a:rPr lang="en-US" sz="1600" smtClean="0"/>
              <a:t>Special MTE island Peak fit is under development by Jean-francois Comblin</a:t>
            </a:r>
          </a:p>
          <a:p>
            <a:pPr lvl="1"/>
            <a:r>
              <a:rPr lang="en-US" sz="1600" smtClean="0"/>
              <a:t>No analogue signal on OASIS for the moment</a:t>
            </a:r>
            <a:endParaRPr lang="en-GB" sz="1000" dirty="0" smtClean="0"/>
          </a:p>
          <a:p>
            <a:r>
              <a:rPr lang="en-US" sz="1800" smtClean="0"/>
              <a:t>FWS H54, H64, V65 and V85 are available and calibrated</a:t>
            </a:r>
          </a:p>
          <a:p>
            <a:r>
              <a:rPr lang="en-US" sz="1800" smtClean="0"/>
              <a:t>The installation of the FWS in 75 for MTE was cancelled</a:t>
            </a:r>
            <a:endParaRPr lang="en-US" sz="1800" dirty="0" smtClean="0"/>
          </a:p>
        </p:txBody>
      </p:sp>
      <p:sp>
        <p:nvSpPr>
          <p:cNvPr id="4098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Shutdown Lecture - 12 March 2009</a:t>
            </a:r>
            <a:endParaRPr lang="en-US" dirty="0"/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/>
              <a:t>R. Steerenberg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DAF60B-75A1-4F17-A9BF-FB219D3443BB}" type="slidenum">
              <a:rPr lang="en-US"/>
              <a:pPr/>
              <a:t>7</a:t>
            </a:fld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9322" y="3289854"/>
            <a:ext cx="4009299" cy="306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 descr="http://elogbook/eLogbook/attach_reader?attach_id=10310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7428" y="3264797"/>
            <a:ext cx="2326231" cy="310164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 rot="1939425">
            <a:off x="6211959" y="4502427"/>
            <a:ext cx="1252331" cy="369332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8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/>
          <a:scene3d>
            <a:camera prst="orthographicFront">
              <a:rot lat="0" lon="0" rev="0"/>
            </a:camera>
            <a:lightRig rig="twoPt" dir="t"/>
          </a:scene3d>
          <a:sp3d prstMaterial="metal"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saturated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 rot="19203402">
            <a:off x="361121" y="5181601"/>
            <a:ext cx="1252331" cy="369332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8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/>
          <a:scene3d>
            <a:camera prst="orthographicFront">
              <a:rot lat="0" lon="0" rev="0"/>
            </a:camera>
            <a:lightRig rig="twoPt" dir="t"/>
          </a:scene3d>
          <a:sp3d prstMaterial="metal"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saturated</a:t>
            </a:r>
            <a:endParaRPr lang="en-GB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547688" y="219173"/>
            <a:ext cx="8596312" cy="692497"/>
          </a:xfrm>
        </p:spPr>
        <p:txBody>
          <a:bodyPr/>
          <a:lstStyle/>
          <a:p>
            <a:pPr eaLnBrk="1" hangingPunct="1"/>
            <a:r>
              <a:rPr lang="en-US" sz="3900" dirty="0" smtClean="0"/>
              <a:t>SEM-grids upgrade</a:t>
            </a:r>
            <a:endParaRPr lang="en-US" sz="3900" dirty="0" smtClean="0"/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>
            <a:off x="840954" y="1043015"/>
            <a:ext cx="8110006" cy="5042825"/>
          </a:xfrm>
        </p:spPr>
        <p:txBody>
          <a:bodyPr/>
          <a:lstStyle/>
          <a:p>
            <a:r>
              <a:rPr lang="en-GB" sz="2400" dirty="0" smtClean="0"/>
              <a:t>In/out movement was renovated and is now controlled by PLC from building 365. </a:t>
            </a:r>
            <a:r>
              <a:rPr lang="en-GB" sz="2000" dirty="0" smtClean="0"/>
              <a:t>(CFP-365-GRID)</a:t>
            </a:r>
            <a:endParaRPr lang="en-GB" sz="2400" dirty="0" smtClean="0"/>
          </a:p>
          <a:p>
            <a:r>
              <a:rPr lang="en-GB" sz="2400" dirty="0" smtClean="0"/>
              <a:t>This renovation means replacement of the GM class by a FESA class and the use of the new JAVA application made by Jean-Francois Comblin</a:t>
            </a:r>
            <a:endParaRPr lang="en-GB" sz="2400" dirty="0" smtClean="0"/>
          </a:p>
          <a:p>
            <a:r>
              <a:rPr lang="en-GB" sz="2400" dirty="0" smtClean="0"/>
              <a:t>The equipments concerned are:</a:t>
            </a:r>
          </a:p>
          <a:p>
            <a:pPr lvl="1"/>
            <a:r>
              <a:rPr lang="en-GB" sz="1800" dirty="0" smtClean="0"/>
              <a:t>PR.MSF42,48,52,54</a:t>
            </a:r>
            <a:r>
              <a:rPr lang="en-GB" sz="1800" dirty="0" smtClean="0"/>
              <a:t>, H et V, et du </a:t>
            </a:r>
            <a:r>
              <a:rPr lang="en-GB" sz="1800" dirty="0" err="1" smtClean="0"/>
              <a:t>ralentisseur</a:t>
            </a:r>
            <a:r>
              <a:rPr lang="en-GB" sz="1800" dirty="0" smtClean="0"/>
              <a:t> PR.RAL </a:t>
            </a:r>
            <a:r>
              <a:rPr lang="en-GB" sz="1800" dirty="0" smtClean="0"/>
              <a:t>12 </a:t>
            </a:r>
          </a:p>
          <a:p>
            <a:pPr lvl="1"/>
            <a:r>
              <a:rPr lang="en-GB" sz="1800" dirty="0" smtClean="0"/>
              <a:t>The SEM-grids and SEM-</a:t>
            </a:r>
            <a:r>
              <a:rPr lang="en-GB" sz="1800" dirty="0" err="1" smtClean="0"/>
              <a:t>fils</a:t>
            </a:r>
            <a:r>
              <a:rPr lang="en-GB" sz="1800" dirty="0" smtClean="0"/>
              <a:t> in the TT2 line are prepared, but not yet implemented on OP request. The old system in combination with the old application provides ABS and the new does not</a:t>
            </a:r>
          </a:p>
          <a:p>
            <a:endParaRPr lang="en-US" sz="2400" dirty="0" smtClean="0"/>
          </a:p>
        </p:txBody>
      </p:sp>
      <p:sp>
        <p:nvSpPr>
          <p:cNvPr id="4098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Shutdown Lecture - 12 March 2009</a:t>
            </a:r>
            <a:endParaRPr lang="en-US" dirty="0"/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/>
              <a:t>R. Steerenberg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DAF60B-75A1-4F17-A9BF-FB219D3443BB}" type="slidenum">
              <a:rPr lang="en-US"/>
              <a:pPr/>
              <a:t>8</a:t>
            </a:fld>
            <a:endParaRPr lang="en-US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547688" y="219173"/>
            <a:ext cx="8596312" cy="692497"/>
          </a:xfrm>
        </p:spPr>
        <p:txBody>
          <a:bodyPr/>
          <a:lstStyle/>
          <a:p>
            <a:pPr eaLnBrk="1" hangingPunct="1"/>
            <a:r>
              <a:rPr lang="en-US" sz="3900" dirty="0" smtClean="0"/>
              <a:t>BBQ</a:t>
            </a:r>
            <a:endParaRPr lang="en-US" sz="3900" dirty="0" smtClean="0"/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>
            <a:off x="840954" y="1043015"/>
            <a:ext cx="8110006" cy="5042825"/>
          </a:xfrm>
        </p:spPr>
        <p:txBody>
          <a:bodyPr/>
          <a:lstStyle/>
          <a:p>
            <a:r>
              <a:rPr lang="en-US" sz="2400" dirty="0" smtClean="0"/>
              <a:t>See also presentation of Marek Gasior</a:t>
            </a:r>
          </a:p>
          <a:p>
            <a:r>
              <a:rPr lang="en-US" sz="2400" dirty="0" smtClean="0"/>
              <a:t>The new system was adapted to have better performing means of exciting the beam</a:t>
            </a:r>
          </a:p>
          <a:p>
            <a:pPr lvl="1"/>
            <a:r>
              <a:rPr lang="en-US" sz="2000" dirty="0" smtClean="0"/>
              <a:t>Chirp now adjustable in frequency range and amplitude</a:t>
            </a:r>
          </a:p>
          <a:p>
            <a:pPr lvl="1"/>
            <a:r>
              <a:rPr lang="en-US" sz="2000" dirty="0" smtClean="0"/>
              <a:t>One turn kick is re-introduced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There are now two systems installed, but only one front end</a:t>
            </a:r>
          </a:p>
          <a:p>
            <a:pPr lvl="1"/>
            <a:r>
              <a:rPr lang="en-US" sz="2000" dirty="0" smtClean="0"/>
              <a:t>Pickups in SS69 and SS72</a:t>
            </a:r>
            <a:endParaRPr lang="en-US" sz="2000" dirty="0" smtClean="0"/>
          </a:p>
          <a:p>
            <a:r>
              <a:rPr lang="en-US" sz="2400" dirty="0" smtClean="0"/>
              <a:t>Marek can connect either of the two systems</a:t>
            </a:r>
          </a:p>
          <a:p>
            <a:pPr lvl="1"/>
            <a:r>
              <a:rPr lang="en-US" sz="2000" dirty="0" smtClean="0"/>
              <a:t>Advantage in case of break down</a:t>
            </a:r>
          </a:p>
          <a:p>
            <a:pPr lvl="1"/>
            <a:r>
              <a:rPr lang="en-US" sz="2000" dirty="0" smtClean="0"/>
              <a:t>Advantage as new development can be tested without compromising the operational system</a:t>
            </a:r>
          </a:p>
        </p:txBody>
      </p:sp>
      <p:sp>
        <p:nvSpPr>
          <p:cNvPr id="4098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Shutdown Lecture - 12 March 2009</a:t>
            </a:r>
            <a:endParaRPr lang="en-US" dirty="0"/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/>
              <a:t>R. Steerenberg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DAF60B-75A1-4F17-A9BF-FB219D3443BB}" type="slidenum">
              <a:rPr lang="en-US"/>
              <a:pPr/>
              <a:t>9</a:t>
            </a:fld>
            <a:endParaRPr lang="en-US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92D5B"/>
      </a:lt2>
      <a:accent1>
        <a:srgbClr val="CC9B10"/>
      </a:accent1>
      <a:accent2>
        <a:srgbClr val="C6CB65"/>
      </a:accent2>
      <a:accent3>
        <a:srgbClr val="FFFFFF"/>
      </a:accent3>
      <a:accent4>
        <a:srgbClr val="000000"/>
      </a:accent4>
      <a:accent5>
        <a:srgbClr val="E2CBAA"/>
      </a:accent5>
      <a:accent6>
        <a:srgbClr val="B3B85B"/>
      </a:accent6>
      <a:hlink>
        <a:srgbClr val="9F83BD"/>
      </a:hlink>
      <a:folHlink>
        <a:srgbClr val="F8CB0A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92D5B"/>
        </a:lt2>
        <a:accent1>
          <a:srgbClr val="CC9B10"/>
        </a:accent1>
        <a:accent2>
          <a:srgbClr val="C6CB65"/>
        </a:accent2>
        <a:accent3>
          <a:srgbClr val="FFFFFF"/>
        </a:accent3>
        <a:accent4>
          <a:srgbClr val="000000"/>
        </a:accent4>
        <a:accent5>
          <a:srgbClr val="E2CBAA"/>
        </a:accent5>
        <a:accent6>
          <a:srgbClr val="B3B85B"/>
        </a:accent6>
        <a:hlink>
          <a:srgbClr val="9F83BD"/>
        </a:hlink>
        <a:folHlink>
          <a:srgbClr val="F8CB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92D5B"/>
        </a:lt2>
        <a:accent1>
          <a:srgbClr val="CC9B10"/>
        </a:accent1>
        <a:accent2>
          <a:srgbClr val="808000"/>
        </a:accent2>
        <a:accent3>
          <a:srgbClr val="FFFFFF"/>
        </a:accent3>
        <a:accent4>
          <a:srgbClr val="000000"/>
        </a:accent4>
        <a:accent5>
          <a:srgbClr val="E2CBAA"/>
        </a:accent5>
        <a:accent6>
          <a:srgbClr val="737300"/>
        </a:accent6>
        <a:hlink>
          <a:srgbClr val="CDCD2B"/>
        </a:hlink>
        <a:folHlink>
          <a:srgbClr val="ECA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333333"/>
        </a:dk2>
        <a:lt2>
          <a:srgbClr val="333333"/>
        </a:lt2>
        <a:accent1>
          <a:srgbClr val="DDDDDD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EAEAE"/>
        </a:accent6>
        <a:hlink>
          <a:srgbClr val="777777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22815</TotalTime>
  <Words>967</Words>
  <Application>Microsoft PowerPoint</Application>
  <PresentationFormat>On-screen Show (4:3)</PresentationFormat>
  <Paragraphs>150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Default Design</vt:lpstr>
      <vt:lpstr>PHOTO-PAINT</vt:lpstr>
      <vt:lpstr>PS Machine Changes during the  2009 Shutdown</vt:lpstr>
      <vt:lpstr>Main magnet renovation</vt:lpstr>
      <vt:lpstr>F16.QFO105 and vacuum chamber</vt:lpstr>
      <vt:lpstr>Building 365 re-cabling work</vt:lpstr>
      <vt:lpstr>New power converters</vt:lpstr>
      <vt:lpstr>Doublet circuits</vt:lpstr>
      <vt:lpstr>Fast Wire Scanners</vt:lpstr>
      <vt:lpstr>SEM-grids upgrade</vt:lpstr>
      <vt:lpstr>BBQ</vt:lpstr>
      <vt:lpstr>RF Radial loop </vt:lpstr>
      <vt:lpstr>Vacuum chamber SS01 </vt:lpstr>
      <vt:lpstr>Other:</vt:lpstr>
      <vt:lpstr>Potential issues: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Rende Steerenberg</dc:creator>
  <cp:lastModifiedBy>Rende Steerenberg</cp:lastModifiedBy>
  <cp:revision>1145</cp:revision>
  <dcterms:created xsi:type="dcterms:W3CDTF">2003-01-21T10:11:12Z</dcterms:created>
  <dcterms:modified xsi:type="dcterms:W3CDTF">2009-03-12T15:08:56Z</dcterms:modified>
</cp:coreProperties>
</file>