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82" r:id="rId2"/>
    <p:sldId id="759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Piero Di Giovanni" initials="GPDG" lastIdx="2" clrIdx="0">
    <p:extLst>
      <p:ext uri="{19B8F6BF-5375-455C-9EA6-DF929625EA0E}">
        <p15:presenceInfo xmlns:p15="http://schemas.microsoft.com/office/powerpoint/2012/main" userId="S-1-5-21-1526224874-1540688658-1361462980-5397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00"/>
    <a:srgbClr val="008000"/>
    <a:srgbClr val="33CC33"/>
    <a:srgbClr val="FF9999"/>
    <a:srgbClr val="FFFFCC"/>
    <a:srgbClr val="FF7B13"/>
    <a:srgbClr val="FF00FF"/>
    <a:srgbClr val="0A629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94125" autoAdjust="0"/>
  </p:normalViewPr>
  <p:slideViewPr>
    <p:cSldViewPr>
      <p:cViewPr varScale="1">
        <p:scale>
          <a:sx n="87" d="100"/>
          <a:sy n="87" d="100"/>
        </p:scale>
        <p:origin x="66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540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42118-1E65-4177-B1A3-C7AD04D13811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4FBC-A5A5-4A6D-A96B-BA4A810E0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08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CFBA19D-891B-4594-9160-4BD374CC52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482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BA19D-891B-4594-9160-4BD374CC52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BA19D-891B-4594-9160-4BD374CC5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3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F26D7-B6D8-445D-AE8D-628C0FBD11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2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18C-86FB-47AE-959B-B2F22B271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D6851-00CD-4D85-8EC6-FD6E7E92F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8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CC1F4-A995-4D99-946F-1D50837815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AF7C4-92F2-4414-8471-37FA3BE9EF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9D3EB-8E72-49C2-BE7E-E8FC70B75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A0BF4-BBD3-4BF1-80A8-88B6E6586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48BAA-2AC6-48AB-95D2-0D08874783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D68F9-5F47-4997-93CE-7FFD56C02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4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FF58-395B-4417-A0CA-F238D2D71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9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257A7-9D67-43E0-854B-6A331B301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8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G.P. Di Giovanni - UF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D76071-B131-4EAB-8708-ABE35642FD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915400" y="6553200"/>
            <a:ext cx="228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4F3C1F1A-8932-4D08-B7DD-7ED4B9F03BA8}" type="slidenum">
              <a:rPr lang="ru-RU" sz="1400">
                <a:latin typeface="Calibri" panose="020F0502020204030204" pitchFamily="34" charset="0"/>
              </a:rPr>
              <a:pPr eaLnBrk="1" hangingPunct="1"/>
              <a:t>1</a:t>
            </a:fld>
            <a:endParaRPr lang="ru-RU" sz="1400" dirty="0">
              <a:latin typeface="Calibri" panose="020F050202020403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BSW Powering Scheme</a:t>
            </a:r>
            <a:endParaRPr lang="en-US" sz="32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762000"/>
            <a:ext cx="5810250" cy="602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915400" y="6553200"/>
            <a:ext cx="228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4F3C1F1A-8932-4D08-B7DD-7ED4B9F03BA8}" type="slidenum">
              <a:rPr lang="ru-RU" sz="1400">
                <a:latin typeface="Calibri" panose="020F0502020204030204" pitchFamily="34" charset="0"/>
              </a:rPr>
              <a:pPr eaLnBrk="1" hangingPunct="1"/>
              <a:t>2</a:t>
            </a:fld>
            <a:endParaRPr lang="ru-RU" sz="1400" dirty="0">
              <a:latin typeface="Calibri" panose="020F050202020403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32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BSW Measurement During LS1</a:t>
            </a:r>
            <a:endParaRPr lang="en-US" sz="32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95457"/>
              </p:ext>
            </p:extLst>
          </p:nvPr>
        </p:nvGraphicFramePr>
        <p:xfrm>
          <a:off x="1251458" y="1127760"/>
          <a:ext cx="6368542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57"/>
                <a:gridCol w="1145032"/>
                <a:gridCol w="1596834"/>
                <a:gridCol w="942975"/>
                <a:gridCol w="1389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BSW (Type)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Magnetic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Length [m]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Integrated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Field </a:t>
                      </a:r>
                    </a:p>
                    <a:p>
                      <a:pPr algn="ctr"/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@ Imax [Tm]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Imax [A]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Calibration</a:t>
                      </a:r>
                    </a:p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Factor [Tm/A]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BSW14L4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(5)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0.470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0.08784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731.666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1.20055E-4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BSW15L1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(6)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0.366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0.11823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756.685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1.56247E-4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BSW14L4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(5)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0.470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0.08784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731.666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1.20055E-4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6269" y="3352800"/>
            <a:ext cx="87460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</a:rPr>
              <a:t> Considering the powering scheme, the value of current is common for all the rings, but then it is split 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   in ring 1-2 and ring 3-4, therefore when calculating the kick it must be </a:t>
            </a:r>
            <a:r>
              <a:rPr lang="en-GB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divided by 2</a:t>
            </a:r>
            <a:r>
              <a:rPr lang="en-GB" sz="1600" dirty="0" smtClean="0">
                <a:latin typeface="Calibri" panose="020F0502020204030204" pitchFamily="34" charset="0"/>
              </a:rPr>
              <a:t>.</a:t>
            </a:r>
          </a:p>
          <a:p>
            <a:endParaRPr lang="en-GB" sz="1600" dirty="0" smtClean="0">
              <a:latin typeface="Calibri" panose="020F0502020204030204" pitchFamily="34" charset="0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</a:rPr>
              <a:t> Kick = Current * Calibration Factor / </a:t>
            </a:r>
            <a:r>
              <a:rPr lang="en-GB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GB" sz="1600" dirty="0" smtClean="0">
                <a:latin typeface="Calibri" panose="020F0502020204030204" pitchFamily="34" charset="0"/>
              </a:rPr>
              <a:t>* B</a:t>
            </a:r>
            <a:r>
              <a:rPr lang="en-GB" sz="1600" dirty="0" smtClean="0">
                <a:latin typeface="Symbol" panose="05050102010706020507" pitchFamily="18" charset="2"/>
              </a:rPr>
              <a:t>r</a:t>
            </a:r>
            <a:r>
              <a:rPr lang="en-GB" sz="1600" dirty="0" smtClean="0">
                <a:latin typeface="Calibri" panose="020F0502020204030204" pitchFamily="34" charset="0"/>
              </a:rPr>
              <a:t> , where Br = 3.3356 * momentum.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endParaRPr lang="en-GB" sz="1600" dirty="0" smtClean="0">
              <a:latin typeface="Calibri" panose="020F0502020204030204" pitchFamily="34" charset="0"/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</a:rPr>
              <a:t> For a proton with kinetic energy of 1.4 GeV and with a current of 524.1 </a:t>
            </a:r>
            <a:r>
              <a:rPr lang="en-GB" sz="1600" dirty="0">
                <a:latin typeface="Calibri" panose="020F0502020204030204" pitchFamily="34" charset="0"/>
              </a:rPr>
              <a:t>the kick is </a:t>
            </a:r>
            <a:r>
              <a:rPr lang="en-GB" sz="1600" dirty="0" smtClean="0">
                <a:latin typeface="Calibri" panose="020F0502020204030204" pitchFamily="34" charset="0"/>
              </a:rPr>
              <a:t>4.403728 </a:t>
            </a:r>
            <a:r>
              <a:rPr lang="en-GB" sz="1600" dirty="0" err="1" smtClean="0">
                <a:latin typeface="Calibri" panose="020F0502020204030204" pitchFamily="34" charset="0"/>
              </a:rPr>
              <a:t>mrad</a:t>
            </a:r>
            <a:r>
              <a:rPr lang="en-GB" sz="1600" dirty="0" smtClean="0">
                <a:latin typeface="Calibri" panose="020F0502020204030204" pitchFamily="34" charset="0"/>
              </a:rPr>
              <a:t>.</a:t>
            </a:r>
            <a:endParaRPr lang="en-GB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11385</TotalTime>
  <Words>144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Symbol</vt:lpstr>
      <vt:lpstr>Blank Presentation</vt:lpstr>
      <vt:lpstr>PowerPoint Presentation</vt:lpstr>
      <vt:lpstr>PowerPoint Presentation</vt:lpstr>
    </vt:vector>
  </TitlesOfParts>
  <Company>Joseph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YASP for PSB</dc:title>
  <dc:creator>Gian Piero Di Giovanni</dc:creator>
  <cp:lastModifiedBy>Olav Ejner Berrig</cp:lastModifiedBy>
  <cp:revision>1277</cp:revision>
  <dcterms:created xsi:type="dcterms:W3CDTF">2013-03-15T13:58:01Z</dcterms:created>
  <dcterms:modified xsi:type="dcterms:W3CDTF">2015-07-13T14:15:45Z</dcterms:modified>
</cp:coreProperties>
</file>