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6" r:id="rId5"/>
    <p:sldId id="257" r:id="rId6"/>
    <p:sldId id="258" r:id="rId7"/>
    <p:sldId id="267" r:id="rId8"/>
    <p:sldId id="270" r:id="rId9"/>
    <p:sldId id="268" r:id="rId10"/>
    <p:sldId id="269" r:id="rId11"/>
    <p:sldId id="259" r:id="rId12"/>
    <p:sldId id="260" r:id="rId13"/>
    <p:sldId id="261" r:id="rId14"/>
    <p:sldId id="262" r:id="rId15"/>
    <p:sldId id="263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518E-69B7-4A38-B57B-271FA1ED151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0665-39E4-4F36-A0D0-057D0E01D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2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518E-69B7-4A38-B57B-271FA1ED151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0665-39E4-4F36-A0D0-057D0E01D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2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518E-69B7-4A38-B57B-271FA1ED151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0665-39E4-4F36-A0D0-057D0E01D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7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518E-69B7-4A38-B57B-271FA1ED151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0665-39E4-4F36-A0D0-057D0E01D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5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518E-69B7-4A38-B57B-271FA1ED151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0665-39E4-4F36-A0D0-057D0E01D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7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518E-69B7-4A38-B57B-271FA1ED151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0665-39E4-4F36-A0D0-057D0E01D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518E-69B7-4A38-B57B-271FA1ED151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0665-39E4-4F36-A0D0-057D0E01D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98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518E-69B7-4A38-B57B-271FA1ED151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0665-39E4-4F36-A0D0-057D0E01D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64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518E-69B7-4A38-B57B-271FA1ED151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0665-39E4-4F36-A0D0-057D0E01D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7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518E-69B7-4A38-B57B-271FA1ED151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0665-39E4-4F36-A0D0-057D0E01D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8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518E-69B7-4A38-B57B-271FA1ED151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0665-39E4-4F36-A0D0-057D0E01D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7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E518E-69B7-4A38-B57B-271FA1ED1518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665-39E4-4F36-A0D0-057D0E01D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-ps-optics.web.cern.ch/project-PS-optics/cps/ELENA/2014/cmd/tracking.madx" TargetMode="External"/><Relationship Id="rId2" Type="http://schemas.openxmlformats.org/officeDocument/2006/relationships/hyperlink" Target="http://project-ps-optics.web.cern.ch/project-PS-optics/cps/ELENA/2014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oject-ps-optics.web.cern.ch/project-PS-optics/cps/ELENA/2014/cmd/tracking_with_field_192cm.mad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ymplectic_integrato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ern-accelerators-optics.web.cern.ch/cern-accelerators-optics/OtherInfo/MADX_PTC_BendingMagnet_difference_14Nov.do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we.home.cern.ch/zwe/talks/cern_nonlinear.pdf" TargetMode="External"/><Relationship Id="rId7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cern.ch\dfs\Projects\ILHC\MathematicaExamples\Accelerator\MultipoleFields.nb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www.slac.stanford.edu/cgi-wrap/getdoc/slac-r-075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15.pn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ds.cern.ch/record/1694484/files/CERN-2014-002.pdf" TargetMode="External"/><Relationship Id="rId5" Type="http://schemas.openxmlformats.org/officeDocument/2006/relationships/hyperlink" Target="http://cern.ch/bruening/CAS/Driven_Resonances.ppt" TargetMode="External"/><Relationship Id="rId4" Type="http://schemas.openxmlformats.org/officeDocument/2006/relationships/hyperlink" Target="http://cds.cern.ch/record/212880/files/CERN-92-0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ELENA Tracking studies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640960" cy="1752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P.Belochitskii</a:t>
            </a:r>
            <a:r>
              <a:rPr lang="en-US" sz="2800" dirty="0" smtClean="0"/>
              <a:t>, </a:t>
            </a:r>
            <a:r>
              <a:rPr lang="en-US" sz="2800" dirty="0" err="1" smtClean="0"/>
              <a:t>O.Berrig</a:t>
            </a:r>
            <a:endParaRPr lang="en-US" sz="2800" dirty="0" smtClean="0"/>
          </a:p>
          <a:p>
            <a:r>
              <a:rPr lang="en-US" sz="2800" dirty="0" smtClean="0"/>
              <a:t>With thanks to: </a:t>
            </a:r>
            <a:r>
              <a:rPr lang="en-US" sz="2800" dirty="0" err="1" smtClean="0"/>
              <a:t>C.Carli</a:t>
            </a:r>
            <a:r>
              <a:rPr lang="en-US" sz="2800" dirty="0" smtClean="0"/>
              <a:t>, </a:t>
            </a:r>
            <a:r>
              <a:rPr lang="en-US" sz="2800" dirty="0" err="1" smtClean="0"/>
              <a:t>L.Varming</a:t>
            </a:r>
            <a:r>
              <a:rPr lang="en-US" sz="2800" dirty="0" smtClean="0"/>
              <a:t> J</a:t>
            </a:r>
            <a:r>
              <a:rPr lang="da-DK" sz="2800" dirty="0" err="1" smtClean="0"/>
              <a:t>ørgensen</a:t>
            </a:r>
            <a:r>
              <a:rPr lang="da-DK" sz="2800" dirty="0" smtClean="0"/>
              <a:t>, </a:t>
            </a:r>
            <a:r>
              <a:rPr lang="da-DK" sz="2800" dirty="0" err="1" smtClean="0"/>
              <a:t>G.Tranquille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839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77948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48" y="980728"/>
            <a:ext cx="2810431" cy="313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938479"/>
            <a:ext cx="2880320" cy="321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Qx</a:t>
            </a:r>
            <a:r>
              <a:rPr lang="da-DK" dirty="0" smtClean="0"/>
              <a:t>=2.22  </a:t>
            </a:r>
            <a:r>
              <a:rPr lang="da-DK" dirty="0" err="1" smtClean="0"/>
              <a:t>Qy</a:t>
            </a:r>
            <a:r>
              <a:rPr lang="da-DK" dirty="0" smtClean="0"/>
              <a:t>=1.205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2606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Qx</a:t>
            </a:r>
            <a:r>
              <a:rPr lang="da-DK" dirty="0" smtClean="0"/>
              <a:t>=2.26  </a:t>
            </a:r>
            <a:r>
              <a:rPr lang="da-DK" dirty="0" err="1" smtClean="0"/>
              <a:t>Qy</a:t>
            </a:r>
            <a:r>
              <a:rPr lang="da-DK" dirty="0" smtClean="0"/>
              <a:t>=1.29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2606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Qx</a:t>
            </a:r>
            <a:r>
              <a:rPr lang="da-DK" dirty="0" smtClean="0"/>
              <a:t>=2.28  </a:t>
            </a:r>
            <a:r>
              <a:rPr lang="da-DK" dirty="0" err="1" smtClean="0"/>
              <a:t>Qy</a:t>
            </a:r>
            <a:r>
              <a:rPr lang="da-DK" dirty="0" smtClean="0"/>
              <a:t>=1.30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9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962300" cy="221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295601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6512" y="188640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Biggest problem. </a:t>
            </a:r>
            <a:r>
              <a:rPr lang="en-US" sz="3200" dirty="0"/>
              <a:t>V</a:t>
            </a:r>
            <a:r>
              <a:rPr lang="en-US" sz="3200" dirty="0" smtClean="0"/>
              <a:t>ertical </a:t>
            </a:r>
            <a:r>
              <a:rPr lang="en-US" sz="3200" dirty="0" err="1" smtClean="0"/>
              <a:t>emittance</a:t>
            </a:r>
            <a:r>
              <a:rPr lang="en-US" sz="3200" dirty="0" smtClean="0"/>
              <a:t> is growing – why?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08712" y="1340768"/>
            <a:ext cx="2843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 first that there is coupling between the horizontal and vertical planes (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err="1" smtClean="0"/>
              <a:t>-Q</a:t>
            </a:r>
            <a:r>
              <a:rPr lang="en-US" baseline="-25000" dirty="0" err="1" smtClean="0"/>
              <a:t>y</a:t>
            </a:r>
            <a:r>
              <a:rPr lang="en-US" dirty="0" smtClean="0"/>
              <a:t> = 1). The signatures of this resonance are seen in the  FFT plots (next slide) and in the variations of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y</a:t>
            </a:r>
            <a:r>
              <a:rPr lang="en-US" dirty="0" smtClean="0"/>
              <a:t> versus turn; when one of them is on the crest, the other is in the trough - but amplitude of variations is different for x and y-planes. On top of that, in the vertical plane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y</a:t>
            </a:r>
            <a:r>
              <a:rPr lang="en-US" dirty="0" smtClean="0"/>
              <a:t> is growing with number of turns!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0963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12474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shielding – No correctors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112474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shielding – With correctors</a:t>
            </a:r>
            <a:endParaRPr lang="en-GB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3096344" cy="20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188640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Biggest problem. </a:t>
            </a:r>
            <a:r>
              <a:rPr lang="en-US" sz="3200" dirty="0"/>
              <a:t>V</a:t>
            </a:r>
            <a:r>
              <a:rPr lang="en-US" sz="3200" dirty="0" smtClean="0"/>
              <a:t>ertical </a:t>
            </a:r>
            <a:r>
              <a:rPr lang="en-US" sz="3200" dirty="0" err="1" smtClean="0"/>
              <a:t>emittance</a:t>
            </a:r>
            <a:r>
              <a:rPr lang="en-US" sz="3200" dirty="0" smtClean="0"/>
              <a:t> is growing – why?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3610372" cy="221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56" y="4077072"/>
            <a:ext cx="3610372" cy="227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95728" y="2117755"/>
            <a:ext cx="2448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 essential difference in the tune spectra, except for the presence of the linear coupling resonance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-Q</a:t>
            </a:r>
            <a:r>
              <a:rPr lang="en-US" baseline="-25000" dirty="0" err="1" smtClean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= 1.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But coupling cannot increase 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emittance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in one plane and not in the other!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7588"/>
            <a:ext cx="3744416" cy="222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836475" cy="228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69269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shielding – No correctors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69269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shielding – With correctors</a:t>
            </a:r>
            <a:endParaRPr lang="en-GB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56176" y="2492896"/>
            <a:ext cx="432048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12160" y="2645296"/>
            <a:ext cx="728464" cy="323197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2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41614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Other observations: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electron cooler field without shielding and without correctors </a:t>
            </a:r>
            <a:r>
              <a:rPr lang="en-US" dirty="0" smtClean="0"/>
              <a:t>is a theoretical calculation followed by a </a:t>
            </a:r>
            <a:r>
              <a:rPr lang="en-US" i="1" dirty="0" smtClean="0"/>
              <a:t>Mathematica</a:t>
            </a:r>
            <a:r>
              <a:rPr lang="en-US" dirty="0" smtClean="0"/>
              <a:t> interpolation at a given particle position. The </a:t>
            </a:r>
            <a:r>
              <a:rPr lang="en-US" dirty="0" smtClean="0">
                <a:solidFill>
                  <a:srgbClr val="FF0000"/>
                </a:solidFill>
              </a:rPr>
              <a:t>electron cooler field with shielding and with correctors </a:t>
            </a:r>
            <a:r>
              <a:rPr lang="en-US" dirty="0" smtClean="0"/>
              <a:t>is calculated by OPERA with a given mesh</a:t>
            </a:r>
            <a:r>
              <a:rPr lang="da-DK" dirty="0" smtClean="0"/>
              <a:t>;</a:t>
            </a:r>
            <a:r>
              <a:rPr lang="en-US" dirty="0" smtClean="0"/>
              <a:t> for tracking we again use </a:t>
            </a:r>
            <a:r>
              <a:rPr lang="en-US" i="1" dirty="0"/>
              <a:t>Mathematica</a:t>
            </a:r>
            <a:r>
              <a:rPr lang="en-US" dirty="0"/>
              <a:t> </a:t>
            </a:r>
            <a:r>
              <a:rPr lang="en-US" dirty="0" smtClean="0"/>
              <a:t>with interpolation at </a:t>
            </a:r>
            <a:r>
              <a:rPr lang="en-US" dirty="0"/>
              <a:t>a given particle </a:t>
            </a:r>
            <a:r>
              <a:rPr lang="en-US" dirty="0" smtClean="0"/>
              <a:t>position.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curl (=</a:t>
            </a:r>
            <a:r>
              <a:rPr lang="en-US" dirty="0" err="1" smtClean="0"/>
              <a:t>rotB</a:t>
            </a:r>
            <a:r>
              <a:rPr lang="en-US" dirty="0" smtClean="0"/>
              <a:t>) of the </a:t>
            </a:r>
            <a:r>
              <a:rPr lang="en-US" dirty="0" smtClean="0">
                <a:solidFill>
                  <a:srgbClr val="00B050"/>
                </a:solidFill>
              </a:rPr>
              <a:t>electron cooler field without shielding and without correctors </a:t>
            </a:r>
            <a:r>
              <a:rPr lang="en-US" dirty="0" smtClean="0"/>
              <a:t>is much smaller than for the </a:t>
            </a:r>
            <a:r>
              <a:rPr lang="en-US" dirty="0" smtClean="0">
                <a:solidFill>
                  <a:srgbClr val="FF0000"/>
                </a:solidFill>
              </a:rPr>
              <a:t>electron cooler field with shielding and with correctors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Summary:</a:t>
            </a:r>
            <a:br>
              <a:rPr lang="en-US" dirty="0" smtClean="0"/>
            </a:br>
            <a:r>
              <a:rPr lang="en-US" sz="1000" dirty="0" smtClean="0">
                <a:latin typeface="Courier" pitchFamily="49" charset="0"/>
              </a:rPr>
              <a:t>solenoid </a:t>
            </a:r>
            <a:r>
              <a:rPr lang="en-US" sz="1000" dirty="0">
                <a:latin typeface="Courier" pitchFamily="49" charset="0"/>
              </a:rPr>
              <a:t>(without shielding and without correctors) with   2.5 mm spacing</a:t>
            </a:r>
            <a:r>
              <a:rPr lang="en-US" sz="1000" dirty="0" smtClean="0">
                <a:latin typeface="Courier" pitchFamily="49" charset="0"/>
              </a:rPr>
              <a:t>; </a:t>
            </a:r>
            <a:r>
              <a:rPr lang="en-US" sz="1000" dirty="0">
                <a:latin typeface="Courier" pitchFamily="49" charset="0"/>
              </a:rPr>
              <a:t> the rot B amplitude is </a:t>
            </a:r>
            <a:r>
              <a:rPr lang="en-US" sz="1000" dirty="0" smtClean="0">
                <a:latin typeface="Courier" pitchFamily="49" charset="0"/>
              </a:rPr>
              <a:t>0.0000022</a:t>
            </a:r>
            <a:br>
              <a:rPr lang="en-US" sz="1000" dirty="0" smtClean="0">
                <a:latin typeface="Courier" pitchFamily="49" charset="0"/>
              </a:rPr>
            </a:br>
            <a:r>
              <a:rPr lang="en-US" sz="1000" dirty="0">
                <a:latin typeface="Courier" pitchFamily="49" charset="0"/>
              </a:rPr>
              <a:t>solenoid (without shielding and without correctors) with   5   mm spacing;  the rot B amplitude is </a:t>
            </a:r>
            <a:r>
              <a:rPr lang="en-US" sz="1000" dirty="0" smtClean="0">
                <a:latin typeface="Courier" pitchFamily="49" charset="0"/>
              </a:rPr>
              <a:t>0.0000230</a:t>
            </a:r>
            <a:br>
              <a:rPr lang="en-US" sz="1000" dirty="0" smtClean="0">
                <a:latin typeface="Courier" pitchFamily="49" charset="0"/>
              </a:rPr>
            </a:br>
            <a:r>
              <a:rPr lang="en-US" sz="1000" dirty="0" smtClean="0">
                <a:latin typeface="Courier" pitchFamily="49" charset="0"/>
              </a:rPr>
              <a:t>solenoid </a:t>
            </a:r>
            <a:r>
              <a:rPr lang="en-US" sz="1000" dirty="0">
                <a:latin typeface="Courier" pitchFamily="49" charset="0"/>
              </a:rPr>
              <a:t>(without shielding and without correctors) with </a:t>
            </a:r>
            <a:r>
              <a:rPr lang="en-US" sz="1000" dirty="0" smtClean="0">
                <a:latin typeface="Courier" pitchFamily="49" charset="0"/>
              </a:rPr>
              <a:t> 10</a:t>
            </a:r>
            <a:r>
              <a:rPr lang="en-US" sz="1000" dirty="0">
                <a:latin typeface="Courier" pitchFamily="49" charset="0"/>
              </a:rPr>
              <a:t> </a:t>
            </a:r>
            <a:r>
              <a:rPr lang="en-US" sz="1000" dirty="0" smtClean="0">
                <a:latin typeface="Courier" pitchFamily="49" charset="0"/>
              </a:rPr>
              <a:t> </a:t>
            </a:r>
            <a:r>
              <a:rPr lang="en-US" sz="1000" dirty="0">
                <a:latin typeface="Courier" pitchFamily="49" charset="0"/>
              </a:rPr>
              <a:t> mm spacing;  the rot B amplitude is </a:t>
            </a:r>
            <a:r>
              <a:rPr lang="en-US" sz="1000" dirty="0" smtClean="0">
                <a:latin typeface="Courier" pitchFamily="49" charset="0"/>
              </a:rPr>
              <a:t>0.0001600</a:t>
            </a:r>
            <a:br>
              <a:rPr lang="en-US" sz="1000" dirty="0" smtClean="0">
                <a:latin typeface="Courier" pitchFamily="49" charset="0"/>
              </a:rPr>
            </a:br>
            <a:r>
              <a:rPr lang="en-US" sz="1000" dirty="0" smtClean="0">
                <a:latin typeface="Courier" pitchFamily="49" charset="0"/>
              </a:rPr>
              <a:t>solenoid (with shielding and with correctors)       with   3   mm spacing;  the rot B amplitude is 0.0090000</a:t>
            </a:r>
            <a:br>
              <a:rPr lang="en-US" sz="1000" dirty="0" smtClean="0">
                <a:latin typeface="Courier" pitchFamily="49" charset="0"/>
              </a:rPr>
            </a:br>
            <a:r>
              <a:rPr lang="en-US" sz="1000" dirty="0" smtClean="0">
                <a:latin typeface="Courier" pitchFamily="49" charset="0"/>
              </a:rPr>
              <a:t>solenoid </a:t>
            </a:r>
            <a:r>
              <a:rPr lang="en-US" sz="1000" dirty="0">
                <a:latin typeface="Courier" pitchFamily="49" charset="0"/>
              </a:rPr>
              <a:t>(with shielding and with correctors)       </a:t>
            </a:r>
            <a:r>
              <a:rPr lang="en-US" sz="1000" dirty="0" smtClean="0">
                <a:latin typeface="Courier" pitchFamily="49" charset="0"/>
              </a:rPr>
              <a:t>with </a:t>
            </a:r>
            <a:r>
              <a:rPr lang="en-US" sz="1000" dirty="0">
                <a:latin typeface="Courier" pitchFamily="49" charset="0"/>
              </a:rPr>
              <a:t>  5   mm spacing;  the rot B amplitude is </a:t>
            </a:r>
            <a:r>
              <a:rPr lang="en-US" sz="1000" dirty="0" smtClean="0">
                <a:latin typeface="Courier" pitchFamily="49" charset="0"/>
              </a:rPr>
              <a:t>0.0650000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 smtClean="0"/>
          </a:p>
          <a:p>
            <a:r>
              <a:rPr lang="en-GB" sz="1600" dirty="0" smtClean="0">
                <a:solidFill>
                  <a:srgbClr val="002060"/>
                </a:solidFill>
              </a:rPr>
              <a:t>       It was also tried to calculate the fields with tetrahedral mesh,  but </a:t>
            </a:r>
            <a:r>
              <a:rPr lang="en-GB" sz="1600" smtClean="0">
                <a:solidFill>
                  <a:srgbClr val="002060"/>
                </a:solidFill>
              </a:rPr>
              <a:t>no improvement:</a:t>
            </a:r>
            <a:endParaRPr lang="en-GB" sz="1600" dirty="0" smtClean="0">
              <a:solidFill>
                <a:srgbClr val="002060"/>
              </a:solidFill>
            </a:endParaRPr>
          </a:p>
          <a:p>
            <a:r>
              <a:rPr lang="en-GB" sz="1000" dirty="0" smtClean="0">
                <a:solidFill>
                  <a:srgbClr val="002060"/>
                </a:solidFill>
                <a:latin typeface="Courier" pitchFamily="49" charset="0"/>
              </a:rPr>
              <a:t>    solenoid </a:t>
            </a:r>
            <a:r>
              <a:rPr lang="en-GB" sz="1000" dirty="0">
                <a:solidFill>
                  <a:srgbClr val="002060"/>
                </a:solidFill>
                <a:latin typeface="Courier" pitchFamily="49" charset="0"/>
              </a:rPr>
              <a:t>(with </a:t>
            </a:r>
            <a:r>
              <a:rPr lang="en-GB" sz="1000" dirty="0" smtClean="0">
                <a:solidFill>
                  <a:srgbClr val="002060"/>
                </a:solidFill>
                <a:latin typeface="Courier" pitchFamily="49" charset="0"/>
              </a:rPr>
              <a:t>shielding </a:t>
            </a:r>
            <a:r>
              <a:rPr lang="en-GB" sz="1000" dirty="0">
                <a:solidFill>
                  <a:srgbClr val="002060"/>
                </a:solidFill>
                <a:latin typeface="Courier" pitchFamily="49" charset="0"/>
              </a:rPr>
              <a:t>with </a:t>
            </a:r>
            <a:r>
              <a:rPr lang="en-GB" sz="1000" dirty="0" smtClean="0">
                <a:solidFill>
                  <a:srgbClr val="002060"/>
                </a:solidFill>
                <a:latin typeface="Courier" pitchFamily="49" charset="0"/>
              </a:rPr>
              <a:t>correctors </a:t>
            </a:r>
            <a:r>
              <a:rPr lang="en-GB" sz="1000" dirty="0" err="1" smtClean="0">
                <a:solidFill>
                  <a:srgbClr val="002060"/>
                </a:solidFill>
                <a:latin typeface="Courier" pitchFamily="49" charset="0"/>
              </a:rPr>
              <a:t>TetraMesh</a:t>
            </a:r>
            <a:r>
              <a:rPr lang="en-GB" sz="1000" dirty="0" smtClean="0">
                <a:solidFill>
                  <a:srgbClr val="002060"/>
                </a:solidFill>
                <a:latin typeface="Courier" pitchFamily="49" charset="0"/>
              </a:rPr>
              <a:t>)</a:t>
            </a:r>
            <a:r>
              <a:rPr lang="en-GB" sz="1000" dirty="0">
                <a:solidFill>
                  <a:srgbClr val="002060"/>
                </a:solidFill>
                <a:latin typeface="Courier" pitchFamily="49" charset="0"/>
              </a:rPr>
              <a:t> </a:t>
            </a:r>
            <a:r>
              <a:rPr lang="en-GB" sz="1000" dirty="0" smtClean="0">
                <a:solidFill>
                  <a:srgbClr val="002060"/>
                </a:solidFill>
                <a:latin typeface="Courier" pitchFamily="49" charset="0"/>
              </a:rPr>
              <a:t>with </a:t>
            </a:r>
            <a:r>
              <a:rPr lang="en-GB" sz="1000" dirty="0">
                <a:solidFill>
                  <a:srgbClr val="002060"/>
                </a:solidFill>
                <a:latin typeface="Courier" pitchFamily="49" charset="0"/>
              </a:rPr>
              <a:t>  1   mm spacing;  the rot B amplitude is </a:t>
            </a:r>
            <a:r>
              <a:rPr lang="en-GB" sz="1000" dirty="0" smtClean="0">
                <a:solidFill>
                  <a:srgbClr val="002060"/>
                </a:solidFill>
                <a:latin typeface="Courier" pitchFamily="49" charset="0"/>
              </a:rPr>
              <a:t>0.0200000</a:t>
            </a:r>
            <a:endParaRPr lang="en-GB" sz="1000" dirty="0">
              <a:solidFill>
                <a:srgbClr val="002060"/>
              </a:solidFill>
              <a:latin typeface="Courier" pitchFamily="49" charset="0"/>
            </a:endParaRPr>
          </a:p>
          <a:p>
            <a:r>
              <a:rPr lang="en-GB" sz="1000" dirty="0" smtClean="0">
                <a:solidFill>
                  <a:srgbClr val="002060"/>
                </a:solidFill>
                <a:latin typeface="Courier" pitchFamily="49" charset="0"/>
              </a:rPr>
              <a:t>    solenoid </a:t>
            </a:r>
            <a:r>
              <a:rPr lang="en-GB" sz="1000" dirty="0">
                <a:solidFill>
                  <a:srgbClr val="002060"/>
                </a:solidFill>
                <a:latin typeface="Courier" pitchFamily="49" charset="0"/>
              </a:rPr>
              <a:t>(with shielding </a:t>
            </a:r>
            <a:r>
              <a:rPr lang="en-GB" sz="1000" dirty="0" smtClean="0">
                <a:solidFill>
                  <a:srgbClr val="002060"/>
                </a:solidFill>
                <a:latin typeface="Courier" pitchFamily="49" charset="0"/>
              </a:rPr>
              <a:t>with correctors </a:t>
            </a:r>
            <a:r>
              <a:rPr lang="en-GB" sz="1000" dirty="0" err="1" smtClean="0">
                <a:solidFill>
                  <a:srgbClr val="002060"/>
                </a:solidFill>
                <a:latin typeface="Courier" pitchFamily="49" charset="0"/>
              </a:rPr>
              <a:t>TetraMesh</a:t>
            </a:r>
            <a:r>
              <a:rPr lang="en-GB" sz="1000" dirty="0" smtClean="0">
                <a:solidFill>
                  <a:srgbClr val="002060"/>
                </a:solidFill>
                <a:latin typeface="Courier" pitchFamily="49" charset="0"/>
              </a:rPr>
              <a:t>)</a:t>
            </a:r>
            <a:r>
              <a:rPr lang="en-GB" sz="1000" dirty="0">
                <a:solidFill>
                  <a:srgbClr val="002060"/>
                </a:solidFill>
                <a:latin typeface="Courier" pitchFamily="49" charset="0"/>
              </a:rPr>
              <a:t> </a:t>
            </a:r>
            <a:r>
              <a:rPr lang="en-GB" sz="1000" dirty="0" smtClean="0">
                <a:solidFill>
                  <a:srgbClr val="002060"/>
                </a:solidFill>
                <a:latin typeface="Courier" pitchFamily="49" charset="0"/>
              </a:rPr>
              <a:t>with </a:t>
            </a:r>
            <a:r>
              <a:rPr lang="en-GB" sz="1000" dirty="0">
                <a:solidFill>
                  <a:srgbClr val="002060"/>
                </a:solidFill>
                <a:latin typeface="Courier" pitchFamily="49" charset="0"/>
              </a:rPr>
              <a:t>  2   mm spacing;  the rot B amplitude is </a:t>
            </a:r>
            <a:r>
              <a:rPr lang="en-GB" sz="1000" dirty="0" smtClean="0">
                <a:solidFill>
                  <a:srgbClr val="002060"/>
                </a:solidFill>
                <a:latin typeface="Courier" pitchFamily="49" charset="0"/>
              </a:rPr>
              <a:t>0.0190000</a:t>
            </a:r>
            <a:endParaRPr lang="en-GB" sz="1000" dirty="0">
              <a:solidFill>
                <a:srgbClr val="002060"/>
              </a:solidFill>
              <a:latin typeface="Courier" pitchFamily="49" charset="0"/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/>
              <a:t> </a:t>
            </a:r>
            <a:r>
              <a:rPr lang="en-GB" dirty="0" smtClean="0"/>
              <a:t>     </a:t>
            </a:r>
            <a:r>
              <a:rPr lang="en-GB" sz="1600" dirty="0" smtClean="0">
                <a:solidFill>
                  <a:srgbClr val="002060"/>
                </a:solidFill>
              </a:rPr>
              <a:t>(</a:t>
            </a:r>
            <a:r>
              <a:rPr lang="en-GB" sz="1600" dirty="0">
                <a:solidFill>
                  <a:srgbClr val="002060"/>
                </a:solidFill>
              </a:rPr>
              <a:t>NB! both fields </a:t>
            </a:r>
            <a:r>
              <a:rPr lang="en-GB" sz="1600" dirty="0" smtClean="0">
                <a:solidFill>
                  <a:srgbClr val="002060"/>
                </a:solidFill>
              </a:rPr>
              <a:t>were </a:t>
            </a:r>
            <a:r>
              <a:rPr lang="en-GB" sz="1600" dirty="0">
                <a:solidFill>
                  <a:srgbClr val="002060"/>
                </a:solidFill>
              </a:rPr>
              <a:t>calculated with the same mesh with a grid size of 2 </a:t>
            </a:r>
            <a:r>
              <a:rPr lang="en-GB" sz="1600" dirty="0" smtClean="0">
                <a:solidFill>
                  <a:srgbClr val="002060"/>
                </a:solidFill>
              </a:rPr>
              <a:t>mm)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The vertical </a:t>
            </a:r>
            <a:r>
              <a:rPr lang="en-US" dirty="0" err="1" smtClean="0"/>
              <a:t>emittance</a:t>
            </a:r>
            <a:r>
              <a:rPr lang="en-US" dirty="0" smtClean="0"/>
              <a:t> growth depends on the working point. The vertical </a:t>
            </a:r>
            <a:r>
              <a:rPr lang="en-US" dirty="0" err="1" smtClean="0"/>
              <a:t>emittance</a:t>
            </a:r>
            <a:r>
              <a:rPr lang="en-US" dirty="0" smtClean="0"/>
              <a:t> grows slower for WP (2.26 ; 1.29) than for WP (2.28 ; 1.30).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Biggest problem. </a:t>
            </a:r>
            <a:r>
              <a:rPr lang="en-US" sz="3200" dirty="0"/>
              <a:t>V</a:t>
            </a:r>
            <a:r>
              <a:rPr lang="en-US" sz="3200" dirty="0" smtClean="0"/>
              <a:t>ertical </a:t>
            </a:r>
            <a:r>
              <a:rPr lang="en-US" sz="3200" dirty="0" err="1" smtClean="0"/>
              <a:t>emittance</a:t>
            </a:r>
            <a:r>
              <a:rPr lang="en-US" sz="3200" dirty="0" smtClean="0"/>
              <a:t> is growing – why?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811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Conclusion (1)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124744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We found that the main bending magnets have strong </a:t>
            </a:r>
            <a:r>
              <a:rPr lang="en-US" dirty="0" err="1" smtClean="0"/>
              <a:t>sextupolar</a:t>
            </a:r>
            <a:r>
              <a:rPr lang="en-US" dirty="0" smtClean="0"/>
              <a:t> components. We compensated for these by placing </a:t>
            </a:r>
            <a:r>
              <a:rPr lang="en-US" dirty="0" err="1" smtClean="0"/>
              <a:t>sextupoles</a:t>
            </a:r>
            <a:r>
              <a:rPr lang="en-US" dirty="0" smtClean="0"/>
              <a:t> (with opposite polarity) around the main bending magnets.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We simulated several working points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We simulated off-momentum particles</a:t>
            </a:r>
          </a:p>
          <a:p>
            <a:endParaRPr lang="en-US" dirty="0" smtClean="0"/>
          </a:p>
          <a:p>
            <a:r>
              <a:rPr lang="en-US" dirty="0" smtClean="0"/>
              <a:t>Problem: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vertical </a:t>
            </a:r>
            <a:r>
              <a:rPr lang="en-US" dirty="0" err="1" smtClean="0"/>
              <a:t>emittance</a:t>
            </a:r>
            <a:r>
              <a:rPr lang="en-US" dirty="0" smtClean="0"/>
              <a:t> is growing. Hypothesis: Numerical imprecision in the electron cooler field (simulated with OPERA; which is a standard program in CERN for simulating magnets)</a:t>
            </a:r>
          </a:p>
        </p:txBody>
      </p:sp>
    </p:spTree>
    <p:extLst>
      <p:ext uri="{BB962C8B-B14F-4D97-AF65-F5344CB8AC3E}">
        <p14:creationId xmlns:p14="http://schemas.microsoft.com/office/powerpoint/2010/main" val="38600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462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Conclusion (2)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692696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Things to do: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Understand the problem with the vertical </a:t>
            </a:r>
            <a:r>
              <a:rPr lang="en-US" dirty="0" err="1" smtClean="0"/>
              <a:t>emittance</a:t>
            </a:r>
            <a:r>
              <a:rPr lang="en-US" dirty="0" smtClean="0"/>
              <a:t> growth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Possibly solve the problem with the vertical </a:t>
            </a:r>
            <a:r>
              <a:rPr lang="en-US" dirty="0" err="1" smtClean="0"/>
              <a:t>emittance</a:t>
            </a:r>
            <a:r>
              <a:rPr lang="en-US" dirty="0" smtClean="0"/>
              <a:t> growth by making an extremely fine mesh in OPERA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 the simulations with space charge, in order to see the effect of the electron beam.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Documentation – how to use </a:t>
            </a:r>
            <a:r>
              <a:rPr lang="en-US" i="1" dirty="0" smtClean="0"/>
              <a:t>Mathematica</a:t>
            </a:r>
            <a:r>
              <a:rPr lang="en-US" dirty="0" smtClean="0"/>
              <a:t> tracking inside PTC. It is a fairly simple and modular setup.</a:t>
            </a:r>
          </a:p>
          <a:p>
            <a:endParaRPr lang="en-US" dirty="0"/>
          </a:p>
          <a:p>
            <a:r>
              <a:rPr lang="en-US" dirty="0" smtClean="0"/>
              <a:t>Nice things to do: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Fully compensate the main bending magnets. The compensation with the </a:t>
            </a:r>
            <a:r>
              <a:rPr lang="en-US" dirty="0" err="1" smtClean="0"/>
              <a:t>sextupoles</a:t>
            </a:r>
            <a:r>
              <a:rPr lang="en-US" dirty="0" smtClean="0"/>
              <a:t> significantly reduced the coupling in the machine; however quite some coupling remains, especially at large amplitudes. Is the remainder of </a:t>
            </a:r>
            <a:r>
              <a:rPr lang="en-US" dirty="0"/>
              <a:t>the coupling </a:t>
            </a:r>
            <a:r>
              <a:rPr lang="en-US" dirty="0" smtClean="0"/>
              <a:t>linear </a:t>
            </a:r>
            <a:r>
              <a:rPr lang="en-US" dirty="0"/>
              <a:t>?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mtClean="0"/>
              <a:t>Run </a:t>
            </a:r>
            <a:r>
              <a:rPr lang="en-US" dirty="0" smtClean="0"/>
              <a:t>ELENA as a transfer line. See what compensation gives the best closed orbit solution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Decomposition of the magnetic field in the electron-cooler field into thin lenses</a:t>
            </a:r>
          </a:p>
        </p:txBody>
      </p:sp>
    </p:spTree>
    <p:extLst>
      <p:ext uri="{BB962C8B-B14F-4D97-AF65-F5344CB8AC3E}">
        <p14:creationId xmlns:p14="http://schemas.microsoft.com/office/powerpoint/2010/main" val="17859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905" y="1013011"/>
            <a:ext cx="8722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ELENA tracking project:</a:t>
            </a:r>
            <a:endParaRPr lang="en-GB" sz="1400" dirty="0"/>
          </a:p>
          <a:p>
            <a:r>
              <a:rPr lang="en-GB" sz="1400" dirty="0" smtClean="0">
                <a:hlinkClick r:id="rId2"/>
              </a:rPr>
              <a:t>http</a:t>
            </a:r>
            <a:r>
              <a:rPr lang="en-GB" sz="1400" dirty="0">
                <a:hlinkClick r:id="rId2"/>
              </a:rPr>
              <a:t>://project-ps-optics.web.cern.ch/project-PS-optics/cps/ELENA/2014</a:t>
            </a:r>
            <a:r>
              <a:rPr lang="en-GB" sz="1400" dirty="0" smtClean="0">
                <a:hlinkClick r:id="rId2"/>
              </a:rPr>
              <a:t>/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Tracking with MADX/PTC:</a:t>
            </a:r>
          </a:p>
          <a:p>
            <a:r>
              <a:rPr lang="en-GB" sz="1400" dirty="0">
                <a:hlinkClick r:id="rId3"/>
              </a:rPr>
              <a:t>http://</a:t>
            </a:r>
            <a:r>
              <a:rPr lang="en-GB" sz="1400" dirty="0" smtClean="0">
                <a:hlinkClick r:id="rId3"/>
              </a:rPr>
              <a:t>project-ps-optics.web.cern.ch/project-PS-optics/cps/ELENA/2014/cmd/tracking.madx</a:t>
            </a:r>
            <a:r>
              <a:rPr lang="en-GB" sz="1400" dirty="0" smtClean="0"/>
              <a:t> </a:t>
            </a:r>
          </a:p>
          <a:p>
            <a:endParaRPr lang="en-US" sz="1400" dirty="0"/>
          </a:p>
          <a:p>
            <a:r>
              <a:rPr lang="en-US" sz="1400" dirty="0" smtClean="0"/>
              <a:t>Tracking with Mathematica:</a:t>
            </a:r>
          </a:p>
          <a:p>
            <a:r>
              <a:rPr lang="en-GB" sz="1400" dirty="0">
                <a:hlinkClick r:id="rId4"/>
              </a:rPr>
              <a:t>http://</a:t>
            </a:r>
            <a:r>
              <a:rPr lang="en-GB" sz="1400" dirty="0" smtClean="0">
                <a:hlinkClick r:id="rId4"/>
              </a:rPr>
              <a:t>project-ps-optics.web.cern.ch/project-PS-optics/cps/ELENA/2014/cmd/tracking_with_field_192cm.madx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9386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11663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BMAD – an alternative tracking program</a:t>
            </a:r>
            <a:endParaRPr lang="en-GB" sz="3200" dirty="0"/>
          </a:p>
        </p:txBody>
      </p:sp>
      <p:pic>
        <p:nvPicPr>
          <p:cNvPr id="3074" name="Picture 2" descr="C:\Users\berrig\AppData\Local\Microsoft\Windows\Temporary Internet Files\Content.Outlook\U225LXOB\Screen shot 2014-03-28 at 5 29 21 PM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7574"/>
            <a:ext cx="5196991" cy="61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064" y="1196752"/>
            <a:ext cx="3995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BMAD is a program from Cornell by </a:t>
            </a:r>
            <a:r>
              <a:rPr lang="en-US" dirty="0" err="1" smtClean="0"/>
              <a:t>D.Sagan</a:t>
            </a:r>
            <a:r>
              <a:rPr lang="en-US" dirty="0" smtClean="0"/>
              <a:t>. It is </a:t>
            </a:r>
            <a:r>
              <a:rPr lang="en-US" dirty="0" err="1" smtClean="0"/>
              <a:t>symplectic</a:t>
            </a:r>
            <a:r>
              <a:rPr lang="en-US" dirty="0" smtClean="0"/>
              <a:t> ( which basically means energy conservation: </a:t>
            </a:r>
            <a:r>
              <a:rPr lang="en-US" dirty="0" smtClean="0">
                <a:hlinkClick r:id="rId3"/>
              </a:rPr>
              <a:t>http://en.wikipedia.org/wiki/Symplectic_integrator</a:t>
            </a:r>
            <a:r>
              <a:rPr lang="en-US" dirty="0" smtClean="0"/>
              <a:t>), and has the added capability of tracking through user defined fields. Since the electron cooler is described by a field map (and the space charge from the electron beam also) it would have been a fine candidate for ELENA.</a:t>
            </a:r>
          </a:p>
          <a:p>
            <a:r>
              <a:rPr lang="en-US" dirty="0" smtClean="0"/>
              <a:t>However there were some issues with the running of the program (that has been solved later) which at the time discouraged us from using BMAD.</a:t>
            </a:r>
            <a:endParaRPr lang="en-US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557994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Plot of the ELENA ring; made by BMAD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3995936" y="5651956"/>
            <a:ext cx="432048" cy="11265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8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663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MADX does not calculate correct tunes for off-momentum particles</a:t>
            </a:r>
            <a:endParaRPr lang="en-GB" sz="24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518457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5112568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496" y="191683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MADX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464442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PTC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713582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though tunes, </a:t>
            </a:r>
            <a:r>
              <a:rPr lang="en-US" dirty="0" err="1" smtClean="0"/>
              <a:t>chromaticities</a:t>
            </a:r>
            <a:r>
              <a:rPr lang="en-US" dirty="0" smtClean="0"/>
              <a:t>, etc. are not calculated correctly in MADX, the tracking in MADX is the same as the tracking in PTC up to second order (but only for on-momentum particles; for off-momentum particles there are errors in MADX)</a:t>
            </a:r>
          </a:p>
          <a:p>
            <a:r>
              <a:rPr lang="en-US" dirty="0" smtClean="0"/>
              <a:t>See: </a:t>
            </a:r>
            <a:r>
              <a:rPr lang="en-US" dirty="0" smtClean="0">
                <a:hlinkClick r:id="rId4"/>
              </a:rPr>
              <a:t>http://cern-accelerators-optics.web.cern.ch/cern-accelerators-optics/OtherInfo/MADX_PTC_BendingMagnet_difference_14Nov.doc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 simulations were therefore done with PTC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8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024" y="188640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to simulate the space charge generated by the electron beam?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electron beam makes de-focusing of the antiprotons in both planes; This process cannot be simulated by PTC. MADX however, can do simulations with an arbitrary MATRIX element – </a:t>
            </a:r>
            <a:r>
              <a:rPr lang="en-US" b="1" dirty="0" smtClean="0"/>
              <a:t>but only for thin lens optics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made a model of ELENA with thin lens, however the beta-functions were not perfect. 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424847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136"/>
            <a:ext cx="4248472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1520" y="2636912"/>
            <a:ext cx="4608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of the following arguments: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order not to spend too much time optimizing the thin-lens beta-functions (which would in any case always represent an approximation).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MATRIX element of MADX only simulate the effect on the protons that are inside the radius of the electron beam, but not the protons that are outside.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MADX is only precise to second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We decided to simulate the electron cooler with Mathematica and the rest of the ring with PTC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7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2492"/>
            <a:ext cx="2434580" cy="24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62772"/>
            <a:ext cx="2434580" cy="24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>
                <a:solidFill>
                  <a:srgbClr val="FF66FF"/>
                </a:solidFill>
              </a:rPr>
              <a:t>m</a:t>
            </a:r>
            <a:r>
              <a:rPr lang="en-US" dirty="0" smtClean="0">
                <a:solidFill>
                  <a:srgbClr val="FF66FF"/>
                </a:solidFill>
              </a:rPr>
              <a:t>agenta=10mm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green=20mm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red=30mm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blue=40mm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orange=50mm</a:t>
            </a:r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70484"/>
            <a:ext cx="2506588" cy="25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56" y="4162772"/>
            <a:ext cx="2434580" cy="24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11967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</a:t>
            </a:r>
            <a:r>
              <a:rPr lang="en-US" dirty="0" err="1" smtClean="0"/>
              <a:t>sextupoles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11967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sextupoles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17728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41397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1253073"/>
            <a:ext cx="3491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simulations on this page were done with the electron cooler simulated with MADX solenoids (the electron beam was not included).</a:t>
            </a:r>
          </a:p>
          <a:p>
            <a:endParaRPr lang="en-US" dirty="0"/>
          </a:p>
          <a:p>
            <a:r>
              <a:rPr lang="en-US" dirty="0" smtClean="0"/>
              <a:t>The strength of the </a:t>
            </a:r>
            <a:r>
              <a:rPr lang="en-US" dirty="0" err="1" smtClean="0"/>
              <a:t>sextupoles</a:t>
            </a:r>
            <a:r>
              <a:rPr lang="en-US" dirty="0" smtClean="0"/>
              <a:t> was nominal, i.e. set to make the chromaticity equal to zero, so that off-momentum particles will not touch neighboring resonances</a:t>
            </a:r>
          </a:p>
          <a:p>
            <a:endParaRPr lang="en-US" dirty="0"/>
          </a:p>
          <a:p>
            <a:r>
              <a:rPr lang="en-US" dirty="0" smtClean="0"/>
              <a:t>Since the </a:t>
            </a:r>
            <a:r>
              <a:rPr lang="en-US" dirty="0" err="1" smtClean="0"/>
              <a:t>sextupoles</a:t>
            </a:r>
            <a:r>
              <a:rPr lang="en-US" dirty="0" smtClean="0"/>
              <a:t> brought too much non-linearity (leading to loss of particles with 50mm amplitude) we decided to temporarily switch off the main </a:t>
            </a:r>
            <a:r>
              <a:rPr lang="en-US" dirty="0" err="1" smtClean="0"/>
              <a:t>sextupoles</a:t>
            </a:r>
            <a:r>
              <a:rPr lang="en-US" dirty="0" smtClean="0"/>
              <a:t> in order to concentrate on resonances from the rest of the machine (especially the electron cooler)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1663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was decided to run without the main </a:t>
            </a:r>
            <a:r>
              <a:rPr lang="en-US" sz="3200" dirty="0" err="1" smtClean="0"/>
              <a:t>sextupoles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38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104"/>
            <a:ext cx="9144000" cy="13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-2738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Philosophical interlude (1)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566678"/>
            <a:ext cx="9036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no linear magnets, not even </a:t>
            </a:r>
            <a:r>
              <a:rPr lang="en-US" dirty="0" err="1" smtClean="0"/>
              <a:t>quadrupoles</a:t>
            </a:r>
            <a:r>
              <a:rPr lang="en-US" dirty="0" smtClean="0"/>
              <a:t> and bending magnets. </a:t>
            </a:r>
          </a:p>
          <a:p>
            <a:endParaRPr lang="en-US" dirty="0"/>
          </a:p>
          <a:p>
            <a:r>
              <a:rPr lang="en-US" dirty="0" smtClean="0"/>
              <a:t>In reality they contain non-linear elements like </a:t>
            </a:r>
            <a:r>
              <a:rPr lang="en-US" dirty="0" err="1" smtClean="0"/>
              <a:t>sextupoles</a:t>
            </a:r>
            <a:r>
              <a:rPr lang="en-US" dirty="0" smtClean="0"/>
              <a:t> and </a:t>
            </a:r>
            <a:r>
              <a:rPr lang="en-US" dirty="0" err="1" smtClean="0"/>
              <a:t>octupoles</a:t>
            </a:r>
            <a:r>
              <a:rPr lang="en-US" dirty="0" smtClean="0"/>
              <a:t> and up to any higher order mode. This is not only because the fringe fields at the end of the magnets are non-linear, but even the magnets themselves. See: </a:t>
            </a:r>
            <a:r>
              <a:rPr lang="en-US" dirty="0" smtClean="0">
                <a:hlinkClick r:id="rId3"/>
              </a:rPr>
              <a:t>http://zwe.home.cern.ch/zwe/talks/cern_nonlinear.pdf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A bending magnet contains e.g. </a:t>
            </a:r>
            <a:r>
              <a:rPr lang="en-US" dirty="0" err="1" smtClean="0"/>
              <a:t>sextupolar</a:t>
            </a:r>
            <a:r>
              <a:rPr lang="en-US" dirty="0" smtClean="0"/>
              <a:t> components (the larger the bending angle, the larger the </a:t>
            </a:r>
            <a:r>
              <a:rPr lang="en-US" dirty="0" err="1" smtClean="0"/>
              <a:t>sextupolar</a:t>
            </a:r>
            <a:r>
              <a:rPr lang="en-US" dirty="0" smtClean="0"/>
              <a:t> component). This was already discovered by Karl Brown in 1982: </a:t>
            </a:r>
            <a:r>
              <a:rPr lang="fr-FR" u="sng" dirty="0" smtClean="0">
                <a:hlinkClick r:id="rId4"/>
              </a:rPr>
              <a:t>http://www.slac.stanford.edu/cgi-wrap/getdoc/slac-r-075.pdf</a:t>
            </a:r>
            <a:r>
              <a:rPr lang="en-US" dirty="0" smtClean="0"/>
              <a:t> 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01208"/>
            <a:ext cx="9108504" cy="10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32849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HORIZONTAL motion: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86916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VERTICAL motion: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32756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-y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is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sextupolar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component: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68344" y="3933056"/>
            <a:ext cx="1152128" cy="57606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D[P[x, y], x]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788024" y="4005064"/>
            <a:ext cx="1080120" cy="57606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D[P[x, y], x]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24128" y="3717032"/>
            <a:ext cx="216024" cy="288032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80312" y="3717032"/>
            <a:ext cx="288032" cy="288032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4008" y="5013176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x·y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is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sextupolar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component, see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J.Jowett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en-US" u="sng" dirty="0" smtClean="0">
                <a:hlinkClick r:id="rId6" action="ppaction://hlinkfile"/>
              </a:rPr>
              <a:t>\\cern.ch\dfs\Projects\  .. \</a:t>
            </a:r>
            <a:r>
              <a:rPr lang="en-US" u="sng" dirty="0" err="1" smtClean="0">
                <a:hlinkClick r:id="rId6" action="ppaction://hlinkfile"/>
              </a:rPr>
              <a:t>MultipoleFields.nb</a:t>
            </a:r>
            <a:r>
              <a:rPr lang="en-US" u="sng" dirty="0" smtClean="0">
                <a:hlinkClick r:id="rId6" action="ppaction://hlinkfile"/>
              </a:rPr>
              <a:t> </a:t>
            </a:r>
            <a:endParaRPr lang="en-GB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796136" y="5661248"/>
            <a:ext cx="72008" cy="144016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72200" y="5661248"/>
            <a:ext cx="72008" cy="144016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72660" y="6420815"/>
            <a:ext cx="532859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 smtClean="0"/>
              <a:t>For a bending </a:t>
            </a:r>
            <a:r>
              <a:rPr lang="en-US" sz="1250" dirty="0" err="1" smtClean="0"/>
              <a:t>magnet,h</a:t>
            </a:r>
            <a:r>
              <a:rPr lang="en-US" sz="1250" dirty="0" smtClean="0"/>
              <a:t> is equal to 1 divided by the bending radius: </a:t>
            </a:r>
            <a:r>
              <a:rPr lang="en-US" sz="1250" i="1" dirty="0" smtClean="0"/>
              <a:t>h</a:t>
            </a:r>
            <a:r>
              <a:rPr lang="en-US" sz="1250" dirty="0" smtClean="0">
                <a:latin typeface="Mathematica1" panose="05000502060100000001" pitchFamily="2" charset="2"/>
              </a:rPr>
              <a:t>=</a:t>
            </a:r>
            <a:r>
              <a:rPr lang="en-US" sz="1250" i="1" dirty="0" smtClean="0">
                <a:latin typeface="Mathematica1" panose="05000502060100000001" pitchFamily="2" charset="2"/>
              </a:rPr>
              <a:t>1</a:t>
            </a:r>
            <a:r>
              <a:rPr lang="en-US" sz="1250" dirty="0" smtClean="0">
                <a:latin typeface="Mathematica1" panose="05000502060100000001" pitchFamily="2" charset="2"/>
              </a:rPr>
              <a:t>/r</a:t>
            </a:r>
            <a:endParaRPr lang="en-GB" sz="12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77" y="6318286"/>
            <a:ext cx="43299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9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Compensation of </a:t>
            </a:r>
            <a:r>
              <a:rPr lang="en-US" sz="2400" dirty="0" err="1" smtClean="0"/>
              <a:t>sextupolar</a:t>
            </a:r>
            <a:r>
              <a:rPr lang="en-US" sz="2400" dirty="0" smtClean="0"/>
              <a:t> component in the main magnets</a:t>
            </a:r>
            <a:endParaRPr lang="en-GB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7" y="1057834"/>
            <a:ext cx="2493189" cy="277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29" y="1055796"/>
            <a:ext cx="2770093" cy="30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6752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NO compensation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66752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With compensation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920" y="836712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91" y="764704"/>
            <a:ext cx="8640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8640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7904" y="14127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rgbClr val="FF0000"/>
                </a:solidFill>
              </a:rPr>
              <a:t>sextupole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779912" y="1196752"/>
            <a:ext cx="72008" cy="36004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572000" y="1196752"/>
            <a:ext cx="72008" cy="36004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3" y="3830039"/>
            <a:ext cx="2716306" cy="302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4" y="3838924"/>
            <a:ext cx="2680448" cy="298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0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2" y="1334032"/>
            <a:ext cx="4276166" cy="26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42" y="1479176"/>
            <a:ext cx="3981374" cy="24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70" y="4271927"/>
            <a:ext cx="3944478" cy="242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Compensation of </a:t>
            </a:r>
            <a:r>
              <a:rPr lang="en-US" sz="2400" dirty="0" err="1" smtClean="0"/>
              <a:t>sextupolar</a:t>
            </a:r>
            <a:r>
              <a:rPr lang="en-US" sz="2400" dirty="0" smtClean="0"/>
              <a:t> component in the main magnets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66752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NO compensation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66752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With compensation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1920" y="836712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91" y="764704"/>
            <a:ext cx="8640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8640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07904" y="14127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rgbClr val="FF0000"/>
                </a:solidFill>
              </a:rPr>
              <a:t>sextupole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779912" y="1196752"/>
            <a:ext cx="72008" cy="36004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72000" y="1196752"/>
            <a:ext cx="72008" cy="36004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0" y="4095831"/>
            <a:ext cx="4260476" cy="261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7388" y="5665694"/>
            <a:ext cx="116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2*</a:t>
            </a:r>
            <a:r>
              <a:rPr lang="en-US" dirty="0" err="1" smtClean="0"/>
              <a:t>Qx-Qy</a:t>
            </a:r>
            <a:r>
              <a:rPr lang="en-US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67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8864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Philosophical interlude (2)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machine with </a:t>
            </a:r>
            <a:r>
              <a:rPr lang="en-US" dirty="0" smtClean="0">
                <a:solidFill>
                  <a:srgbClr val="FF0000"/>
                </a:solidFill>
              </a:rPr>
              <a:t>non-linear elements </a:t>
            </a:r>
            <a:r>
              <a:rPr lang="en-US" dirty="0" smtClean="0"/>
              <a:t>will couple the horizontal and vertical planes and lead to </a:t>
            </a:r>
            <a:r>
              <a:rPr lang="en-US" dirty="0" smtClean="0">
                <a:solidFill>
                  <a:srgbClr val="FF0000"/>
                </a:solidFill>
              </a:rPr>
              <a:t>lines in the tune diagram that should be avoided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5" name="Picture 16" descr="resl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5486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iv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21717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rgbClr val="993366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024" y="2771636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Avoid tunes that fulfill the equation: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64502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ngsana New" panose="02020603050405020304" pitchFamily="18" charset="-34"/>
              </a:rPr>
              <a:t>w</a:t>
            </a:r>
            <a:r>
              <a:rPr lang="en-US" dirty="0" smtClean="0">
                <a:cs typeface="Angsana New" panose="02020603050405020304" pitchFamily="18" charset="-34"/>
              </a:rPr>
              <a:t>here:  </a:t>
            </a:r>
            <a:r>
              <a:rPr lang="en-US" sz="2800" i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l</a:t>
            </a:r>
            <a:r>
              <a:rPr lang="en-US" dirty="0" err="1" smtClean="0"/>
              <a:t>,</a:t>
            </a:r>
            <a:r>
              <a:rPr lang="en-US" sz="2800" i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</a:t>
            </a:r>
            <a:r>
              <a:rPr lang="en-US" dirty="0" smtClean="0"/>
              <a:t> and 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</a:t>
            </a:r>
            <a:r>
              <a:rPr lang="en-US" dirty="0" smtClean="0"/>
              <a:t> are integers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962054"/>
            <a:ext cx="6804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page 69 in </a:t>
            </a:r>
            <a:r>
              <a:rPr lang="en-US" dirty="0">
                <a:hlinkClick r:id="rId4"/>
              </a:rPr>
              <a:t>http://cds.cern.ch/record/212880/files/CERN-92-01.pdf</a:t>
            </a:r>
            <a:r>
              <a:rPr lang="en-US" dirty="0" smtClean="0"/>
              <a:t> See also: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cern.ch/bruening/CAS/Driven_Resonances.ppt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and: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cds.cern.ch/record/1694484/files/CERN-2014-002.pdf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909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7943</TotalTime>
  <Words>1218</Words>
  <Application>Microsoft Office PowerPoint</Application>
  <PresentationFormat>On-screen Show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ELENA Tracking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ELENA Tracking studies</dc:title>
  <dc:creator>Olav Ejner Berrig</dc:creator>
  <cp:lastModifiedBy>Olav Ejner Berrig</cp:lastModifiedBy>
  <cp:revision>150</cp:revision>
  <dcterms:created xsi:type="dcterms:W3CDTF">2014-10-30T13:06:59Z</dcterms:created>
  <dcterms:modified xsi:type="dcterms:W3CDTF">2014-11-26T10:54:47Z</dcterms:modified>
</cp:coreProperties>
</file>