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256" r:id="rId2"/>
    <p:sldId id="273" r:id="rId3"/>
    <p:sldId id="266" r:id="rId4"/>
    <p:sldId id="27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54" autoAdjust="0"/>
    <p:restoredTop sz="94667" autoAdjust="0"/>
  </p:normalViewPr>
  <p:slideViewPr>
    <p:cSldViewPr>
      <p:cViewPr varScale="1">
        <p:scale>
          <a:sx n="124" d="100"/>
          <a:sy n="124" d="100"/>
        </p:scale>
        <p:origin x="-121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4809467-E913-48B0-844A-D06C6435C7A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09538"/>
            <a:ext cx="2095500" cy="62150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09538"/>
            <a:ext cx="6134100" cy="62150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838200"/>
            <a:ext cx="411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11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09538"/>
            <a:ext cx="5943600" cy="1262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0488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 Bold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838200"/>
            <a:ext cx="8382000" cy="548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0488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text styles</a:t>
            </a:r>
          </a:p>
          <a:p>
            <a:pPr lvl="1"/>
            <a:r>
              <a:rPr lang="en-US" smtClean="0">
                <a:sym typeface="Arial" charset="0"/>
              </a:rPr>
              <a:t>Second level</a:t>
            </a:r>
          </a:p>
          <a:p>
            <a:pPr lvl="2"/>
            <a:r>
              <a:rPr lang="en-US" smtClean="0">
                <a:sym typeface="Arial" charset="0"/>
              </a:rPr>
              <a:t>Third level</a:t>
            </a:r>
          </a:p>
          <a:p>
            <a:pPr lvl="3"/>
            <a:r>
              <a:rPr lang="en-US" smtClean="0">
                <a:sym typeface="Arial" charset="0"/>
              </a:rPr>
              <a:t>Fourth level</a:t>
            </a:r>
          </a:p>
          <a:p>
            <a:pPr lvl="4"/>
            <a:r>
              <a:rPr lang="en-US" smtClean="0">
                <a:sym typeface="Arial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39688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  <a:sym typeface="Arial Bold" charset="0"/>
        </a:defRPr>
      </a:lvl1pPr>
      <a:lvl2pPr marL="39688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old" charset="0"/>
          <a:sym typeface="Arial Bold" charset="0"/>
        </a:defRPr>
      </a:lvl2pPr>
      <a:lvl3pPr marL="39688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old" charset="0"/>
          <a:sym typeface="Arial Bold" charset="0"/>
        </a:defRPr>
      </a:lvl3pPr>
      <a:lvl4pPr marL="39688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old" charset="0"/>
          <a:sym typeface="Arial Bold" charset="0"/>
        </a:defRPr>
      </a:lvl4pPr>
      <a:lvl5pPr marL="39688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old" charset="0"/>
          <a:sym typeface="Arial Bold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old" charset="0"/>
          <a:sym typeface="Arial Bold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old" charset="0"/>
          <a:sym typeface="Arial Bold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old" charset="0"/>
          <a:sym typeface="Arial Bold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old" charset="0"/>
          <a:sym typeface="Arial Bold" charset="0"/>
        </a:defRPr>
      </a:lvl9pPr>
    </p:titleStyle>
    <p:bodyStyle>
      <a:lvl1pPr marL="39688"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387350" algn="l" rtl="0" fontAlgn="base">
        <a:spcBef>
          <a:spcPts val="500"/>
        </a:spcBef>
        <a:spcAft>
          <a:spcPct val="0"/>
        </a:spcAft>
        <a:defRPr sz="2000">
          <a:solidFill>
            <a:srgbClr val="003399"/>
          </a:solidFill>
          <a:latin typeface="+mn-lt"/>
          <a:sym typeface="Arial" charset="0"/>
        </a:defRPr>
      </a:lvl2pPr>
      <a:lvl3pPr marL="725488" algn="l" rtl="0" fontAlgn="base">
        <a:spcBef>
          <a:spcPts val="400"/>
        </a:spcBef>
        <a:spcAft>
          <a:spcPct val="0"/>
        </a:spcAft>
        <a:defRPr>
          <a:solidFill>
            <a:srgbClr val="009900"/>
          </a:solidFill>
          <a:latin typeface="+mn-lt"/>
          <a:sym typeface="Arial" charset="0"/>
        </a:defRPr>
      </a:lvl3pPr>
      <a:lvl4pPr marL="1068388" algn="l" rtl="0" fontAlgn="base">
        <a:spcBef>
          <a:spcPts val="400"/>
        </a:spcBef>
        <a:spcAft>
          <a:spcPct val="0"/>
        </a:spcAft>
        <a:defRPr>
          <a:solidFill>
            <a:schemeClr val="tx1"/>
          </a:solidFill>
          <a:latin typeface="+mn-lt"/>
          <a:sym typeface="Arial" charset="0"/>
        </a:defRPr>
      </a:lvl4pPr>
      <a:lvl5pPr marL="1411288" algn="l" rtl="0" fontAlgn="base">
        <a:spcBef>
          <a:spcPts val="400"/>
        </a:spcBef>
        <a:spcAft>
          <a:spcPct val="0"/>
        </a:spcAft>
        <a:defRPr sz="1600">
          <a:solidFill>
            <a:schemeClr val="tx1"/>
          </a:solidFill>
          <a:latin typeface="+mn-lt"/>
          <a:sym typeface="Arial" charset="0"/>
        </a:defRPr>
      </a:lvl5pPr>
      <a:lvl6pPr marL="1868488" algn="l" rtl="0" fontAlgn="base">
        <a:spcBef>
          <a:spcPts val="400"/>
        </a:spcBef>
        <a:spcAft>
          <a:spcPct val="0"/>
        </a:spcAft>
        <a:defRPr sz="1600">
          <a:solidFill>
            <a:schemeClr val="tx1"/>
          </a:solidFill>
          <a:latin typeface="+mn-lt"/>
          <a:sym typeface="Arial" charset="0"/>
        </a:defRPr>
      </a:lvl6pPr>
      <a:lvl7pPr marL="2325688" algn="l" rtl="0" fontAlgn="base">
        <a:spcBef>
          <a:spcPts val="400"/>
        </a:spcBef>
        <a:spcAft>
          <a:spcPct val="0"/>
        </a:spcAft>
        <a:defRPr sz="1600">
          <a:solidFill>
            <a:schemeClr val="tx1"/>
          </a:solidFill>
          <a:latin typeface="+mn-lt"/>
          <a:sym typeface="Arial" charset="0"/>
        </a:defRPr>
      </a:lvl7pPr>
      <a:lvl8pPr marL="2782888" algn="l" rtl="0" fontAlgn="base">
        <a:spcBef>
          <a:spcPts val="400"/>
        </a:spcBef>
        <a:spcAft>
          <a:spcPct val="0"/>
        </a:spcAft>
        <a:defRPr sz="1600">
          <a:solidFill>
            <a:schemeClr val="tx1"/>
          </a:solidFill>
          <a:latin typeface="+mn-lt"/>
          <a:sym typeface="Arial" charset="0"/>
        </a:defRPr>
      </a:lvl8pPr>
      <a:lvl9pPr marL="3240088" algn="l" rtl="0" fontAlgn="base">
        <a:spcBef>
          <a:spcPts val="400"/>
        </a:spcBef>
        <a:spcAft>
          <a:spcPct val="0"/>
        </a:spcAft>
        <a:defRPr sz="16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/>
          </p:cNvSpPr>
          <p:nvPr/>
        </p:nvSpPr>
        <p:spPr bwMode="auto">
          <a:xfrm>
            <a:off x="266700" y="6524625"/>
            <a:ext cx="83058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>
              <a:tabLst>
                <a:tab pos="1752600" algn="r"/>
                <a:tab pos="1866900" algn="l"/>
                <a:tab pos="1752600" algn="r"/>
                <a:tab pos="1866900" algn="l"/>
              </a:tabLst>
            </a:pPr>
            <a:r>
              <a:rPr lang="en-US" sz="1000">
                <a:solidFill>
                  <a:schemeClr val="tx1"/>
                </a:solidFill>
                <a:cs typeface="Arial" charset="0"/>
              </a:rPr>
              <a:t>LARP LHC PHASE II COLL RC1 -  S. Lundgren 21 Sep 2009                                                    No  1/17</a:t>
            </a:r>
          </a:p>
          <a:p>
            <a:pPr marL="39688">
              <a:tabLst>
                <a:tab pos="1752600" algn="r"/>
                <a:tab pos="1866900" algn="l"/>
                <a:tab pos="1752600" algn="r"/>
                <a:tab pos="1866900" algn="l"/>
              </a:tabLst>
            </a:pPr>
            <a:r>
              <a:rPr lang="en-US" sz="1000">
                <a:solidFill>
                  <a:schemeClr val="tx1"/>
                </a:solidFill>
                <a:cs typeface="Arial" charset="0"/>
              </a:rPr>
              <a:t>  </a:t>
            </a:r>
          </a:p>
        </p:txBody>
      </p:sp>
      <p:pic>
        <p:nvPicPr>
          <p:cNvPr id="2050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977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693738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333500"/>
            <a:ext cx="7772400" cy="1860550"/>
          </a:xfrm>
          <a:ln/>
        </p:spPr>
        <p:txBody>
          <a:bodyPr rIns="130176"/>
          <a:lstStyle/>
          <a:p>
            <a:r>
              <a:rPr lang="en-US" sz="2800"/>
              <a:t>LARP Phase II Secondary Collimator RC-1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370013" y="2466975"/>
            <a:ext cx="6400800" cy="1230313"/>
          </a:xfrm>
          <a:ln/>
        </p:spPr>
        <p:txBody>
          <a:bodyPr rIns="130176"/>
          <a:lstStyle/>
          <a:p>
            <a:pPr algn="ctr"/>
            <a:r>
              <a:rPr lang="en-US" sz="2400" dirty="0" smtClean="0"/>
              <a:t>BPM Interface</a:t>
            </a:r>
            <a:endParaRPr lang="en-US" sz="2400" dirty="0"/>
          </a:p>
          <a:p>
            <a:pPr algn="ctr"/>
            <a:r>
              <a:rPr lang="en-US" sz="2400" dirty="0"/>
              <a:t>Revised </a:t>
            </a:r>
            <a:r>
              <a:rPr lang="en-US" sz="2400" dirty="0" smtClean="0"/>
              <a:t>1/23/10</a:t>
            </a:r>
            <a:endParaRPr lang="en-US" sz="2400" dirty="0"/>
          </a:p>
        </p:txBody>
      </p:sp>
      <p:sp>
        <p:nvSpPr>
          <p:cNvPr id="2054" name="Rectangle 6"/>
          <p:cNvSpPr>
            <a:spLocks/>
          </p:cNvSpPr>
          <p:nvPr/>
        </p:nvSpPr>
        <p:spPr bwMode="auto">
          <a:xfrm>
            <a:off x="3613150" y="1030288"/>
            <a:ext cx="2311400" cy="44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/>
            <a:endParaRPr lang="en-US" sz="2400" dirty="0">
              <a:solidFill>
                <a:schemeClr val="tx1"/>
              </a:solidFill>
              <a:latin typeface="Arial Bold" charset="0"/>
              <a:cs typeface="Arial Bold" charset="0"/>
              <a:sym typeface="Arial Bold" charset="0"/>
            </a:endParaRPr>
          </a:p>
        </p:txBody>
      </p:sp>
      <p:pic>
        <p:nvPicPr>
          <p:cNvPr id="2057" name="Picture 9" descr="EquippingIS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3352800"/>
            <a:ext cx="3838575" cy="2859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housing concept for BPMs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486400"/>
          </a:xfrm>
        </p:spPr>
        <p:txBody>
          <a:bodyPr/>
          <a:lstStyle/>
          <a:p>
            <a:r>
              <a:rPr lang="en-US"/>
              <a:t> </a:t>
            </a:r>
          </a:p>
        </p:txBody>
      </p:sp>
      <p:pic>
        <p:nvPicPr>
          <p:cNvPr id="20484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693738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152400"/>
            <a:ext cx="990600" cy="977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0486" name="Picture 6" descr="BPMBod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1981200"/>
            <a:ext cx="5494338" cy="3683000"/>
          </a:xfrm>
          <a:prstGeom prst="rect">
            <a:avLst/>
          </a:prstGeom>
          <a:noFill/>
        </p:spPr>
      </p:pic>
      <p:sp>
        <p:nvSpPr>
          <p:cNvPr id="20487" name="Text Box 7"/>
          <p:cNvSpPr txBox="1">
            <a:spLocks/>
          </p:cNvSpPr>
          <p:nvPr/>
        </p:nvSpPr>
        <p:spPr bwMode="auto">
          <a:xfrm>
            <a:off x="5715000" y="1447800"/>
            <a:ext cx="3054350" cy="304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DN 152 CF flange mounts to Tank</a:t>
            </a:r>
          </a:p>
        </p:txBody>
      </p:sp>
      <p:sp>
        <p:nvSpPr>
          <p:cNvPr id="20488" name="Text Box 8"/>
          <p:cNvSpPr txBox="1">
            <a:spLocks/>
          </p:cNvSpPr>
          <p:nvPr/>
        </p:nvSpPr>
        <p:spPr bwMode="auto">
          <a:xfrm>
            <a:off x="152400" y="2362200"/>
            <a:ext cx="2978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DN 100 Chain clamp flange</a:t>
            </a: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2438400" y="2743200"/>
            <a:ext cx="990600" cy="609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5257800" y="1676400"/>
            <a:ext cx="457200" cy="762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2" name="Text Box 12"/>
          <p:cNvSpPr txBox="1">
            <a:spLocks/>
          </p:cNvSpPr>
          <p:nvPr/>
        </p:nvSpPr>
        <p:spPr bwMode="auto">
          <a:xfrm>
            <a:off x="3184525" y="5599113"/>
            <a:ext cx="1841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493" name="Text Box 13"/>
          <p:cNvSpPr txBox="1">
            <a:spLocks/>
          </p:cNvSpPr>
          <p:nvPr/>
        </p:nvSpPr>
        <p:spPr bwMode="auto">
          <a:xfrm>
            <a:off x="1066800" y="5715000"/>
            <a:ext cx="7186613" cy="5175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61mm diameter geometry for saddle-cut 30.5mm diameter BPM buttons</a:t>
            </a:r>
          </a:p>
          <a:p>
            <a:endParaRPr lang="en-US" sz="1400"/>
          </a:p>
        </p:txBody>
      </p:sp>
      <p:pic>
        <p:nvPicPr>
          <p:cNvPr id="20498" name="Picture 18" descr="BPMButtonIs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2514600"/>
            <a:ext cx="2667000" cy="1905000"/>
          </a:xfrm>
          <a:prstGeom prst="rect">
            <a:avLst/>
          </a:prstGeom>
          <a:noFill/>
        </p:spPr>
      </p:pic>
      <p:sp>
        <p:nvSpPr>
          <p:cNvPr id="20499" name="Text Box 19"/>
          <p:cNvSpPr txBox="1">
            <a:spLocks/>
          </p:cNvSpPr>
          <p:nvPr/>
        </p:nvSpPr>
        <p:spPr bwMode="auto">
          <a:xfrm>
            <a:off x="7604125" y="4506913"/>
            <a:ext cx="865188" cy="5175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LHC IR7</a:t>
            </a:r>
          </a:p>
          <a:p>
            <a:r>
              <a:rPr lang="en-US" sz="1400"/>
              <a:t>Button</a:t>
            </a:r>
          </a:p>
        </p:txBody>
      </p:sp>
      <p:sp>
        <p:nvSpPr>
          <p:cNvPr id="20500" name="Rectangle 20"/>
          <p:cNvSpPr>
            <a:spLocks/>
          </p:cNvSpPr>
          <p:nvPr/>
        </p:nvSpPr>
        <p:spPr bwMode="auto">
          <a:xfrm>
            <a:off x="266700" y="6524625"/>
            <a:ext cx="83058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>
              <a:tabLst>
                <a:tab pos="1752600" algn="r"/>
                <a:tab pos="1866900" algn="l"/>
                <a:tab pos="1752600" algn="r"/>
                <a:tab pos="1866900" algn="l"/>
              </a:tabLst>
            </a:pPr>
            <a:r>
              <a:rPr lang="en-US" sz="1000">
                <a:solidFill>
                  <a:schemeClr val="tx1"/>
                </a:solidFill>
                <a:cs typeface="Arial" charset="0"/>
              </a:rPr>
              <a:t>LARP LHC PHASE II COLL RC1 -  S. Lundgren 21 Sep 2009                                                    No  15/17</a:t>
            </a:r>
          </a:p>
          <a:p>
            <a:pPr marL="39688">
              <a:tabLst>
                <a:tab pos="1752600" algn="r"/>
                <a:tab pos="1866900" algn="l"/>
                <a:tab pos="1752600" algn="r"/>
                <a:tab pos="1866900" algn="l"/>
              </a:tabLst>
            </a:pPr>
            <a:r>
              <a:rPr lang="en-US" sz="1000">
                <a:solidFill>
                  <a:schemeClr val="tx1"/>
                </a:solidFill>
                <a:cs typeface="Arial" charset="0"/>
              </a:rPr>
              <a:t>  </a:t>
            </a:r>
          </a:p>
        </p:txBody>
      </p:sp>
      <p:sp>
        <p:nvSpPr>
          <p:cNvPr id="20501" name="Text Box 21"/>
          <p:cNvSpPr txBox="1">
            <a:spLocks/>
          </p:cNvSpPr>
          <p:nvPr/>
        </p:nvSpPr>
        <p:spPr bwMode="auto">
          <a:xfrm>
            <a:off x="1371600" y="1524000"/>
            <a:ext cx="3368675" cy="6397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/>
              <a:t>BPM target resolution is 25 microns with Jaw</a:t>
            </a:r>
          </a:p>
          <a:p>
            <a:r>
              <a:rPr lang="en-US" sz="1200"/>
              <a:t>to BPM fiducialization on the order of of a few microns</a:t>
            </a:r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V="1">
            <a:off x="2667000" y="4191000"/>
            <a:ext cx="1295400" cy="1447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266700" y="6524625"/>
            <a:ext cx="83058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>
              <a:tabLst>
                <a:tab pos="1752600" algn="r"/>
                <a:tab pos="1866900" algn="l"/>
                <a:tab pos="1752600" algn="r"/>
                <a:tab pos="1866900" algn="l"/>
              </a:tabLst>
            </a:pPr>
            <a:r>
              <a:rPr lang="en-US" sz="1000">
                <a:solidFill>
                  <a:schemeClr val="tx1"/>
                </a:solidFill>
                <a:cs typeface="Arial" charset="0"/>
              </a:rPr>
              <a:t>LARP LHC PHASE II COLL RC1 -  S. Lundgren 21 Sep 2009                                                    No  17/17</a:t>
            </a:r>
          </a:p>
          <a:p>
            <a:pPr marL="39688">
              <a:tabLst>
                <a:tab pos="1752600" algn="r"/>
                <a:tab pos="1866900" algn="l"/>
                <a:tab pos="1752600" algn="r"/>
                <a:tab pos="1866900" algn="l"/>
              </a:tabLst>
            </a:pPr>
            <a:r>
              <a:rPr lang="en-US" sz="1000">
                <a:solidFill>
                  <a:schemeClr val="tx1"/>
                </a:solidFill>
                <a:cs typeface="Arial" charset="0"/>
              </a:rPr>
              <a:t>  </a:t>
            </a:r>
          </a:p>
        </p:txBody>
      </p:sp>
      <p:pic>
        <p:nvPicPr>
          <p:cNvPr id="14338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977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693738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6"/>
          <a:lstStyle/>
          <a:p>
            <a:pPr marL="496888" indent="-457200"/>
            <a:r>
              <a:rPr lang="en-US" sz="2000" dirty="0" smtClean="0"/>
              <a:t>BPM Attachment to Tank</a:t>
            </a:r>
            <a:endParaRPr lang="en-US" sz="2000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382000" cy="5486400"/>
          </a:xfrm>
          <a:ln/>
        </p:spPr>
        <p:txBody>
          <a:bodyPr rIns="130176"/>
          <a:lstStyle/>
          <a:p>
            <a:pPr marL="819150" lvl="1" indent="-381000">
              <a:buClr>
                <a:srgbClr val="003399"/>
              </a:buClr>
              <a:buFontTx/>
              <a:buChar char="–"/>
            </a:pPr>
            <a:endParaRPr lang="en-US" dirty="0"/>
          </a:p>
          <a:p>
            <a:pPr marL="420688" indent="-381000">
              <a:buClr>
                <a:srgbClr val="003399"/>
              </a:buClr>
            </a:pPr>
            <a:endParaRPr lang="en-US" dirty="0"/>
          </a:p>
          <a:p>
            <a:pPr marL="420688" indent="-381000">
              <a:buClr>
                <a:srgbClr val="003399"/>
              </a:buClr>
            </a:pPr>
            <a:endParaRPr lang="en-US" dirty="0"/>
          </a:p>
          <a:p>
            <a:pPr marL="420688" indent="-381000">
              <a:buClr>
                <a:srgbClr val="003399"/>
              </a:buClr>
              <a:buFontTx/>
              <a:buChar char="–"/>
            </a:pPr>
            <a:endParaRPr lang="en-US" dirty="0"/>
          </a:p>
        </p:txBody>
      </p:sp>
      <p:pic>
        <p:nvPicPr>
          <p:cNvPr id="7" name="Picture 6" descr="BPMInterfaceOliv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09800" y="2133600"/>
            <a:ext cx="4084172" cy="2651760"/>
          </a:xfrm>
          <a:prstGeom prst="rect">
            <a:avLst/>
          </a:prstGeom>
        </p:spPr>
      </p:pic>
      <p:cxnSp>
        <p:nvCxnSpPr>
          <p:cNvPr id="9" name="Straight Arrow Connector 8"/>
          <p:cNvCxnSpPr>
            <a:stCxn id="17" idx="3"/>
          </p:cNvCxnSpPr>
          <p:nvPr/>
        </p:nvCxnSpPr>
        <p:spPr bwMode="auto">
          <a:xfrm flipV="1">
            <a:off x="1905000" y="3962401"/>
            <a:ext cx="1143000" cy="519499"/>
          </a:xfrm>
          <a:prstGeom prst="straightConnector1">
            <a:avLst/>
          </a:prstGeom>
          <a:solidFill>
            <a:srgbClr val="FFCC66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3124200" y="4419600"/>
            <a:ext cx="1295400" cy="533400"/>
          </a:xfrm>
          <a:prstGeom prst="straightConnector1">
            <a:avLst/>
          </a:prstGeom>
          <a:solidFill>
            <a:srgbClr val="FFCC66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3505200" y="5334000"/>
            <a:ext cx="381000" cy="0"/>
          </a:xfrm>
          <a:prstGeom prst="line">
            <a:avLst/>
          </a:prstGeom>
          <a:solidFill>
            <a:srgbClr val="FFCC66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962400" y="5181600"/>
            <a:ext cx="389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Flange ID is </a:t>
            </a:r>
            <a:r>
              <a:rPr lang="en-US" sz="1200" dirty="0" smtClean="0"/>
              <a:t>welded to </a:t>
            </a:r>
            <a:r>
              <a:rPr lang="en-US" sz="1200" dirty="0" smtClean="0"/>
              <a:t>Tank (has bottom tapped holes)</a:t>
            </a:r>
          </a:p>
          <a:p>
            <a:r>
              <a:rPr lang="en-US" sz="1200" dirty="0" smtClean="0"/>
              <a:t>Flange also supports the lifting fixture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304800" y="43434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Chain </a:t>
            </a:r>
            <a:r>
              <a:rPr lang="en-US" sz="1200" dirty="0" smtClean="0"/>
              <a:t>Clamp Flange 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rot="5400000" flipH="1" flipV="1">
            <a:off x="2095500" y="4229100"/>
            <a:ext cx="2133600" cy="1295400"/>
          </a:xfrm>
          <a:prstGeom prst="straightConnector1">
            <a:avLst/>
          </a:prstGeom>
          <a:solidFill>
            <a:srgbClr val="FFCC66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514600" y="5943600"/>
            <a:ext cx="381000" cy="0"/>
          </a:xfrm>
          <a:prstGeom prst="line">
            <a:avLst/>
          </a:prstGeom>
          <a:solidFill>
            <a:srgbClr val="FFCC66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971800" y="5791200"/>
            <a:ext cx="11304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Bolted </a:t>
            </a:r>
            <a:r>
              <a:rPr lang="en-US" sz="1200" dirty="0" smtClean="0"/>
              <a:t>Flange</a:t>
            </a:r>
            <a:endParaRPr 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Conflat</a:t>
            </a:r>
            <a:r>
              <a:rPr lang="en-US" dirty="0" smtClean="0"/>
              <a:t> Flange features are machined after welding </a:t>
            </a:r>
            <a:endParaRPr lang="en-US" dirty="0"/>
          </a:p>
        </p:txBody>
      </p:sp>
      <p:pic>
        <p:nvPicPr>
          <p:cNvPr id="4" name="Content Placeholder 3" descr="Base%20plate%20and%20tank%20parts%200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1295400"/>
            <a:ext cx="6720841" cy="4480560"/>
          </a:xfrm>
        </p:spPr>
      </p:pic>
      <p:sp>
        <p:nvSpPr>
          <p:cNvPr id="5" name="TextBox 4"/>
          <p:cNvSpPr txBox="1"/>
          <p:nvPr/>
        </p:nvSpPr>
        <p:spPr>
          <a:xfrm>
            <a:off x="5257800" y="5029200"/>
            <a:ext cx="2667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Fit check of Flange with Tank end curvature </a:t>
            </a:r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UslhcS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2D2D8A"/>
      </a:accent6>
      <a:hlink>
        <a:srgbClr val="009999"/>
      </a:hlink>
      <a:folHlink>
        <a:srgbClr val="99CC00"/>
      </a:folHlink>
    </a:clrScheme>
    <a:fontScheme name="UslhcSL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381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381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Arial" charset="0"/>
          </a:defRPr>
        </a:defPPr>
      </a:lstStyle>
    </a:lnDef>
  </a:objectDefaults>
  <a:extraClrSchemeLst>
    <a:extraClrScheme>
      <a:clrScheme name="UslhcS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Pages>0</Pages>
  <Words>149</Words>
  <Characters>0</Characters>
  <Application>Microsoft Office PowerPoint</Application>
  <PresentationFormat>On-screen Show (4:3)</PresentationFormat>
  <Lines>0</Lines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UslhcSL</vt:lpstr>
      <vt:lpstr>LARP Phase II Secondary Collimator RC-1</vt:lpstr>
      <vt:lpstr>Current housing concept for BPMs</vt:lpstr>
      <vt:lpstr>BPM Attachment to Tank</vt:lpstr>
      <vt:lpstr>Conflat Flange features are machined after welding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edoyle</dc:creator>
  <cp:keywords/>
  <dc:description/>
  <cp:lastModifiedBy>lundgren</cp:lastModifiedBy>
  <cp:revision>26</cp:revision>
  <dcterms:modified xsi:type="dcterms:W3CDTF">2010-01-27T19:17:54Z</dcterms:modified>
</cp:coreProperties>
</file>