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3" r:id="rId4"/>
    <p:sldId id="274" r:id="rId5"/>
    <p:sldId id="261" r:id="rId6"/>
    <p:sldId id="266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58" r:id="rId15"/>
    <p:sldId id="276" r:id="rId16"/>
    <p:sldId id="275" r:id="rId17"/>
    <p:sldId id="277" r:id="rId18"/>
    <p:sldId id="278" r:id="rId19"/>
    <p:sldId id="279" r:id="rId20"/>
    <p:sldId id="280" r:id="rId21"/>
    <p:sldId id="281" r:id="rId22"/>
    <p:sldId id="285" r:id="rId23"/>
    <p:sldId id="282" r:id="rId24"/>
    <p:sldId id="283" r:id="rId25"/>
    <p:sldId id="290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8" autoAdjust="0"/>
    <p:restoredTop sz="94660" autoAdjust="0"/>
  </p:normalViewPr>
  <p:slideViewPr>
    <p:cSldViewPr>
      <p:cViewPr varScale="1">
        <p:scale>
          <a:sx n="98" d="100"/>
          <a:sy n="98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8"/>
    </p:cViewPr>
  </p:outlin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3367-0548-4432-9B0F-613AF171E109}" type="datetimeFigureOut">
              <a:rPr lang="en-US" smtClean="0"/>
              <a:t>5/10/2010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1CAE8-D4A9-48F8-BC18-DCBEEA26E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4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956090"/>
            <a:ext cx="73152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599" y="3711865"/>
            <a:ext cx="73152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Matthias </a:t>
            </a:r>
            <a:r>
              <a:rPr lang="en-US" dirty="0" err="1" smtClean="0"/>
              <a:t>Scholz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3561905"/>
            <a:ext cx="82296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1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94270"/>
            <a:ext cx="82296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2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5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510"/>
            <a:ext cx="8229600" cy="49246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94270"/>
            <a:ext cx="82296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9790"/>
            <a:ext cx="8229600" cy="576075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7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5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894270"/>
            <a:ext cx="82296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1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894270"/>
            <a:ext cx="82296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7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94270"/>
            <a:ext cx="82296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03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5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8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4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9790"/>
            <a:ext cx="8229600" cy="576075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510"/>
            <a:ext cx="8229600" cy="492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664" y="6356350"/>
            <a:ext cx="4800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1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8880" y="6356350"/>
            <a:ext cx="427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84BD-3291-4364-A191-84D2F47E2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4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5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40000"/>
        <a:buFontTx/>
        <a:buBlip>
          <a:blip r:embed="rId13"/>
        </a:buBlip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png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Simulations of the H</a:t>
            </a:r>
            <a:r>
              <a:rPr lang="en-US" baseline="30000" dirty="0" smtClean="0"/>
              <a:t>- </a:t>
            </a:r>
            <a:r>
              <a:rPr lang="en-US" dirty="0" smtClean="0"/>
              <a:t>charge exchange injection into the PS Booster with Linac4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Passive compensation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1070" y="4273910"/>
            <a:ext cx="8185730" cy="203546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Pole face rotations (or additional gradients in the BS magnets) can mitigate the perturbations.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Focusing </a:t>
            </a:r>
            <a:r>
              <a:rPr lang="en-US" dirty="0" smtClean="0"/>
              <a:t>effects </a:t>
            </a:r>
            <a:r>
              <a:rPr lang="en-US" dirty="0" smtClean="0"/>
              <a:t>added to the horizontal plane by the pole face rotations are smaller since the tune is not </a:t>
            </a:r>
            <a:r>
              <a:rPr lang="en-US" dirty="0" smtClean="0"/>
              <a:t>close to </a:t>
            </a:r>
            <a:r>
              <a:rPr lang="en-US" dirty="0" smtClean="0"/>
              <a:t>a half integer resonance.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No </a:t>
            </a:r>
            <a:r>
              <a:rPr lang="en-US" dirty="0" smtClean="0"/>
              <a:t>perfect </a:t>
            </a:r>
            <a:r>
              <a:rPr lang="en-US" dirty="0" smtClean="0"/>
              <a:t>compensation during chicane fall.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Chicane will decrease within </a:t>
            </a:r>
            <a:r>
              <a:rPr lang="en-US" dirty="0" smtClean="0"/>
              <a:t>0.5 </a:t>
            </a:r>
            <a:r>
              <a:rPr lang="en-US" dirty="0" smtClean="0"/>
              <a:t>ms.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29" y="1124700"/>
            <a:ext cx="6632081" cy="2973383"/>
          </a:xfrm>
        </p:spPr>
      </p:pic>
      <p:sp>
        <p:nvSpPr>
          <p:cNvPr id="13" name="TextBox 12"/>
          <p:cNvSpPr txBox="1"/>
          <p:nvPr/>
        </p:nvSpPr>
        <p:spPr>
          <a:xfrm>
            <a:off x="2580092" y="323697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47457" y="323697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6050" y="323697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3415" y="323697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3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85" y="3352190"/>
            <a:ext cx="4983935" cy="311080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1511"/>
            <a:ext cx="8229600" cy="4339764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compensation can also be accomplished with additional </a:t>
            </a:r>
            <a:r>
              <a:rPr lang="en-US" sz="2000" dirty="0" smtClean="0"/>
              <a:t>quadrupolar</a:t>
            </a:r>
            <a:r>
              <a:rPr lang="en-US" sz="2000" dirty="0" smtClean="0"/>
              <a:t> components at appropriate phases outside the injection section.</a:t>
            </a:r>
          </a:p>
          <a:p>
            <a:r>
              <a:rPr lang="en-US" sz="2000" dirty="0" smtClean="0"/>
              <a:t>The constraint on the </a:t>
            </a:r>
            <a:r>
              <a:rPr lang="en-US" sz="2000" dirty="0" smtClean="0"/>
              <a:t>betatron</a:t>
            </a:r>
            <a:r>
              <a:rPr lang="en-US" sz="2000" dirty="0" smtClean="0"/>
              <a:t> phase advance between perturbation and compensation is: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The additional trim magnets will be at the defocusing quads in period 3 and 14 with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Chicane fall within 5 </a:t>
            </a:r>
            <a:r>
              <a:rPr lang="en-US" sz="2000" dirty="0" smtClean="0"/>
              <a:t>ms.</a:t>
            </a:r>
            <a:endParaRPr lang="en-US" sz="16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600" dirty="0" smtClean="0"/>
              <a:t>The trim power supplies </a:t>
            </a:r>
            <a:endParaRPr lang="en-US" sz="16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600" dirty="0"/>
              <a:t>h</a:t>
            </a:r>
            <a:r>
              <a:rPr lang="en-US" sz="1600" dirty="0" smtClean="0"/>
              <a:t>ave to follow a pre-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600" dirty="0"/>
              <a:t>p</a:t>
            </a:r>
            <a:r>
              <a:rPr lang="en-US" sz="1600" dirty="0" smtClean="0"/>
              <a:t>rogrammed function.</a:t>
            </a:r>
            <a:endParaRPr lang="en-US" sz="1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compensation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156380"/>
              </p:ext>
            </p:extLst>
          </p:nvPr>
        </p:nvGraphicFramePr>
        <p:xfrm>
          <a:off x="2843775" y="2254250"/>
          <a:ext cx="10525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4" imgW="825480" imgH="203040" progId="Equation.3">
                  <p:embed/>
                </p:oleObj>
              </mc:Choice>
              <mc:Fallback>
                <p:oleObj name="Equation" r:id="rId4" imgW="825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775" y="2254250"/>
                        <a:ext cx="1052512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64760" y="3467405"/>
            <a:ext cx="1674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Regular Booster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period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0835" y="5541275"/>
            <a:ext cx="346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  <a:r>
              <a:rPr lang="en-US" sz="1400" baseline="-25000" dirty="0" smtClean="0"/>
              <a:t>x</a:t>
            </a:r>
            <a:endParaRPr lang="en-US" sz="1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67590" y="428862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37895" y="37284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/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6050" y="492733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55966" y="4927332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B1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345786" y="4927332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B2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499207" y="4927332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QD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12111" y="4926795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QF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69795" y="4927332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QF</a:t>
            </a:r>
            <a:endParaRPr lang="en-US" sz="14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134023"/>
              </p:ext>
            </p:extLst>
          </p:nvPr>
        </p:nvGraphicFramePr>
        <p:xfrm>
          <a:off x="2306105" y="2941638"/>
          <a:ext cx="215423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6" imgW="1688760" imgH="203040" progId="Equation.3">
                  <p:embed/>
                </p:oleObj>
              </mc:Choice>
              <mc:Fallback>
                <p:oleObj name="Equation" r:id="rId6" imgW="16887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105" y="2941638"/>
                        <a:ext cx="215423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85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14" y="2562815"/>
            <a:ext cx="7313106" cy="331851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 painting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62665" y="1239915"/>
            <a:ext cx="8229600" cy="806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Painting </a:t>
            </a:r>
            <a:r>
              <a:rPr lang="en-US" sz="2000" dirty="0" smtClean="0"/>
              <a:t>is </a:t>
            </a:r>
            <a:r>
              <a:rPr lang="en-US" sz="2000" dirty="0" smtClean="0"/>
              <a:t>a filling scheme for the phase ellipses </a:t>
            </a:r>
            <a:r>
              <a:rPr lang="en-US" sz="2000" dirty="0" smtClean="0"/>
              <a:t>which can be used for multi turn injections.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5719" y="2468875"/>
            <a:ext cx="15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Injected beam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27722" y="5210348"/>
            <a:ext cx="80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off</a:t>
            </a:r>
            <a:r>
              <a:rPr lang="en-US" baseline="-25000" dirty="0" smtClean="0"/>
              <a:t>, max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1721952" y="4941513"/>
            <a:ext cx="770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off</a:t>
            </a:r>
            <a:r>
              <a:rPr lang="en-US" dirty="0" smtClean="0"/>
              <a:t>(t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4824246" y="3397671"/>
            <a:ext cx="770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off</a:t>
            </a:r>
            <a:r>
              <a:rPr lang="en-US" dirty="0" smtClean="0"/>
              <a:t>(t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540023" y="3875355"/>
            <a:ext cx="80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off</a:t>
            </a:r>
            <a:r>
              <a:rPr lang="en-US" baseline="-25000" dirty="0" smtClean="0"/>
              <a:t>, max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60982" y="500360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8097182" y="49652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70427" y="263721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44524" y="259049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x'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56682" y="37746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4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93" y="2430471"/>
            <a:ext cx="6726015" cy="380209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Longitudinal painting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62665" y="1239915"/>
            <a:ext cx="8229600" cy="1190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longitudinal painting can be achieved with varying energy offsets.</a:t>
            </a:r>
          </a:p>
          <a:p>
            <a:r>
              <a:rPr lang="en-US" sz="2000" dirty="0" smtClean="0"/>
              <a:t>For the simulations, an energy deviation of  ± 1.1 MeV and a period length of 20 turns was assumed.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284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Brief introduction to the accelerators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 for Linac4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charge exchange injection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Compensation schemes</a:t>
            </a:r>
          </a:p>
          <a:p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Scattering models</a:t>
            </a:r>
          </a:p>
          <a:p>
            <a:pPr lvl="1"/>
            <a:r>
              <a:rPr lang="en-US" dirty="0" smtClean="0"/>
              <a:t>Quadrupole</a:t>
            </a:r>
            <a:r>
              <a:rPr lang="en-US" dirty="0" smtClean="0"/>
              <a:t> resonances</a:t>
            </a:r>
          </a:p>
          <a:p>
            <a:pPr lvl="1"/>
            <a:r>
              <a:rPr lang="en-US" dirty="0" smtClean="0"/>
              <a:t>Passive compensation</a:t>
            </a:r>
          </a:p>
          <a:p>
            <a:pPr lvl="1"/>
            <a:r>
              <a:rPr lang="en-US" dirty="0" smtClean="0"/>
              <a:t>Comparison of active and passive compensation</a:t>
            </a:r>
          </a:p>
          <a:p>
            <a:pPr lvl="1"/>
            <a:r>
              <a:rPr lang="en-US" dirty="0" smtClean="0"/>
              <a:t>Imperfect active compensation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5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2664" y="9592725"/>
            <a:ext cx="4800625" cy="365125"/>
          </a:xfrm>
        </p:spPr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0100" y="9592725"/>
            <a:ext cx="2895600" cy="365125"/>
          </a:xfrm>
        </p:spPr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8880" y="9592725"/>
            <a:ext cx="427920" cy="365125"/>
          </a:xfrm>
        </p:spPr>
        <p:txBody>
          <a:bodyPr/>
          <a:lstStyle/>
          <a:p>
            <a:fld id="{B30684BD-3291-4364-A191-84D2F47E28FF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Simulations with ORBIT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9933" y="1009485"/>
            <a:ext cx="8224135" cy="172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ORBIT is a particle tracking program written at the SNS laboratory to simulate H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charge exchange injection.</a:t>
            </a:r>
          </a:p>
          <a:p>
            <a:pPr lvl="1"/>
            <a:r>
              <a:rPr lang="en-US" sz="2000" dirty="0" smtClean="0"/>
              <a:t>Multiple processing can be used.</a:t>
            </a:r>
          </a:p>
          <a:p>
            <a:pPr lvl="1"/>
            <a:r>
              <a:rPr lang="en-US" sz="2000" dirty="0" smtClean="0"/>
              <a:t>Direct space charge calculations are implemented.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9933" y="2430470"/>
            <a:ext cx="8224135" cy="3925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settings for the simulations </a:t>
            </a:r>
            <a:r>
              <a:rPr lang="en-US" sz="2000" dirty="0" smtClean="0"/>
              <a:t>were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sz="2000" dirty="0" smtClean="0"/>
              <a:t>Direct space charge effects, apertures, scattering at the injection foil and acceleration were included.</a:t>
            </a:r>
          </a:p>
          <a:p>
            <a:pPr lvl="1"/>
            <a:r>
              <a:rPr lang="en-US" sz="2000" dirty="0" smtClean="0"/>
              <a:t>Transversal and longitudinal painting schemes were applied</a:t>
            </a:r>
            <a:r>
              <a:rPr lang="en-US" sz="2000" dirty="0" smtClean="0"/>
              <a:t>. To this end, initial particle distribution was read from external files.</a:t>
            </a:r>
            <a:endParaRPr lang="en-US" sz="2000" dirty="0" smtClean="0"/>
          </a:p>
          <a:p>
            <a:pPr lvl="1"/>
            <a:r>
              <a:rPr lang="en-US" sz="2000" dirty="0" smtClean="0"/>
              <a:t>All simulations were carried out for a high intensity beam with 1.6 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protons per bunch, represented by 500 000 macro particles and  injected to the Booster within 100 turns. </a:t>
            </a:r>
          </a:p>
          <a:p>
            <a:pPr lvl="1"/>
            <a:r>
              <a:rPr lang="en-US" sz="2000" dirty="0" smtClean="0"/>
              <a:t>The particle distribution was generated with Mathematica which was also used for the evaluation of the data</a:t>
            </a:r>
            <a:r>
              <a:rPr lang="en-US" sz="2000" dirty="0" smtClean="0"/>
              <a:t>.</a:t>
            </a:r>
          </a:p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IS IT FEASIBLE TO KEEP THE VERTICAL  INJECTION TUNE ABOVE THE HALF-INTEGER RESONANCE AT 2QV = 9?</a:t>
            </a:r>
            <a:endParaRPr lang="en-US" sz="2400" dirty="0" smtClean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462664" y="6356350"/>
            <a:ext cx="4800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53401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8258880" y="6356350"/>
            <a:ext cx="427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0684BD-3291-4364-A191-84D2F47E28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1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Scattering models for the injection foil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74633" y="2238445"/>
            <a:ext cx="3178011" cy="201168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11579" y="2238445"/>
            <a:ext cx="3178011" cy="201168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16</a:t>
            </a:fld>
            <a:endParaRPr lang="en-US" dirty="0"/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9169" y="4326935"/>
            <a:ext cx="3178009" cy="2011680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6115" y="4326935"/>
            <a:ext cx="3178009" cy="2011680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613554" y="1239915"/>
            <a:ext cx="3305561" cy="111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7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Two different scattering models are available in ORBIT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 rot="16200000">
            <a:off x="7302434" y="2732225"/>
            <a:ext cx="1152149" cy="45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7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Model </a:t>
            </a:r>
            <a:r>
              <a:rPr lang="en-US" sz="2000" dirty="0" smtClean="0"/>
              <a:t>1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 rot="16200000">
            <a:off x="7321636" y="4978918"/>
            <a:ext cx="1152150" cy="41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7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Model </a:t>
            </a:r>
            <a:r>
              <a:rPr lang="en-US" sz="2000" dirty="0" smtClean="0"/>
              <a:t>2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36815" y="226768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 = </a:t>
            </a:r>
            <a:r>
              <a:rPr lang="en-US" dirty="0" smtClean="0"/>
              <a:t>0.0953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81274" y="226768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 = </a:t>
            </a:r>
            <a:r>
              <a:rPr lang="en-US" dirty="0" smtClean="0"/>
              <a:t>0.0876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16849" y="434155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 = </a:t>
            </a:r>
            <a:r>
              <a:rPr lang="en-US" dirty="0" smtClean="0"/>
              <a:t>0.1587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62835" y="434155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 = </a:t>
            </a:r>
            <a:r>
              <a:rPr lang="en-US" dirty="0" smtClean="0"/>
              <a:t>0.1387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65320"/>
              </p:ext>
            </p:extLst>
          </p:nvPr>
        </p:nvGraphicFramePr>
        <p:xfrm>
          <a:off x="4474459" y="1009485"/>
          <a:ext cx="4206876" cy="102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8" imgW="2920680" imgH="711000" progId="Equation.3">
                  <p:embed/>
                </p:oleObj>
              </mc:Choice>
              <mc:Fallback>
                <p:oleObj name="Equation" r:id="rId8" imgW="292068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4459" y="1009485"/>
                        <a:ext cx="4206876" cy="1025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62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Passive compensation scheme, </a:t>
            </a:r>
            <a:r>
              <a:rPr lang="el-GR" dirty="0" smtClean="0"/>
              <a:t>ε</a:t>
            </a:r>
            <a:r>
              <a:rPr lang="en-US" baseline="-25000" dirty="0" smtClean="0"/>
              <a:t>x</a:t>
            </a:r>
            <a:r>
              <a:rPr lang="en-US" dirty="0" smtClean="0"/>
              <a:t>*</a:t>
            </a:r>
            <a:endParaRPr lang="en-US" baseline="-25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4835" y="2183512"/>
            <a:ext cx="3178011" cy="1986256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9533" y="2170800"/>
            <a:ext cx="3002507" cy="201168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17</a:t>
            </a:fld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59933" y="1163106"/>
            <a:ext cx="8224135" cy="86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To find the best </a:t>
            </a:r>
            <a:r>
              <a:rPr lang="en-US" sz="2000" dirty="0" smtClean="0"/>
              <a:t>setting for </a:t>
            </a:r>
            <a:r>
              <a:rPr lang="en-US" sz="2000" dirty="0" smtClean="0"/>
              <a:t>the pole face </a:t>
            </a:r>
            <a:r>
              <a:rPr lang="en-US" sz="2000" dirty="0" smtClean="0"/>
              <a:t>rotations, leading </a:t>
            </a:r>
            <a:r>
              <a:rPr lang="en-US" sz="2000" dirty="0" smtClean="0"/>
              <a:t>to the smallest loss </a:t>
            </a:r>
            <a:r>
              <a:rPr lang="en-US" sz="2000" dirty="0" smtClean="0"/>
              <a:t>rates </a:t>
            </a:r>
            <a:r>
              <a:rPr lang="en-US" sz="2000" dirty="0" smtClean="0"/>
              <a:t>during injection and chicane fall, several simulation were carried out.</a:t>
            </a:r>
          </a:p>
        </p:txBody>
      </p:sp>
      <p:pic>
        <p:nvPicPr>
          <p:cNvPr id="19" name="Content Placeholder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9600" y="4158695"/>
            <a:ext cx="3178009" cy="1986256"/>
          </a:xfrm>
          <a:prstGeom prst="rect">
            <a:avLst/>
          </a:prstGeom>
        </p:spPr>
      </p:pic>
      <p:pic>
        <p:nvPicPr>
          <p:cNvPr id="20" name="Content Placeholder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4297" y="4145983"/>
            <a:ext cx="3002507" cy="20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1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Passive compensation scheme, </a:t>
            </a:r>
            <a:r>
              <a:rPr lang="el-GR" dirty="0" smtClean="0"/>
              <a:t>ε</a:t>
            </a:r>
            <a:r>
              <a:rPr lang="en-US" baseline="-25000" dirty="0" smtClean="0"/>
              <a:t>y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18</a:t>
            </a:fld>
            <a:endParaRPr lang="en-US" dirty="0"/>
          </a:p>
        </p:txBody>
      </p:sp>
      <p:pic>
        <p:nvPicPr>
          <p:cNvPr id="15" name="Content Placeholder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774" y="1276731"/>
            <a:ext cx="3178009" cy="1986255"/>
          </a:xfrm>
          <a:prstGeom prst="rect">
            <a:avLst/>
          </a:prstGeom>
        </p:spPr>
      </p:pic>
      <p:pic>
        <p:nvPicPr>
          <p:cNvPr id="16" name="Content Placeholder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5" y="1264019"/>
            <a:ext cx="3085398" cy="2011680"/>
          </a:xfrm>
          <a:prstGeom prst="rect">
            <a:avLst/>
          </a:prstGeom>
        </p:spPr>
      </p:pic>
      <p:pic>
        <p:nvPicPr>
          <p:cNvPr id="17" name="Content Placeholder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9178" y="3351871"/>
            <a:ext cx="3291840" cy="2054108"/>
          </a:xfrm>
          <a:prstGeom prst="rect">
            <a:avLst/>
          </a:prstGeom>
        </p:spPr>
      </p:pic>
      <p:pic>
        <p:nvPicPr>
          <p:cNvPr id="18" name="Content Placeholder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2430" y="3337571"/>
            <a:ext cx="3085398" cy="2011679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459933" y="5464465"/>
            <a:ext cx="8375022" cy="960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6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Fast shrinking emittances for small angles indicate high loss rates.</a:t>
            </a:r>
          </a:p>
          <a:p>
            <a:r>
              <a:rPr lang="en-US" sz="2000" dirty="0" smtClean="0"/>
              <a:t>The emittances evolution for angles between 60-70 mrad is almost the same.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380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Losses with the passive compensation scheme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5624" y="1892800"/>
            <a:ext cx="3807288" cy="237744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12397" y="1777585"/>
            <a:ext cx="3953723" cy="246888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19</a:t>
            </a:fld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59933" y="1163106"/>
            <a:ext cx="8336617" cy="86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 loss rates for the applied angles of the pole face rotations up to 750 turns.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59933" y="4312315"/>
            <a:ext cx="8336617" cy="261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loss rates for the angles between 0 and 50 mrad are much higher than </a:t>
            </a:r>
            <a:r>
              <a:rPr lang="en-US" sz="2000" dirty="0" smtClean="0"/>
              <a:t>those for </a:t>
            </a:r>
            <a:r>
              <a:rPr lang="en-US" sz="2000" dirty="0" smtClean="0"/>
              <a:t>60 to 70 mrad.</a:t>
            </a:r>
          </a:p>
          <a:p>
            <a:r>
              <a:rPr lang="en-US" sz="2000" dirty="0" smtClean="0"/>
              <a:t>The losses for 70 mrad (</a:t>
            </a:r>
            <a:r>
              <a:rPr lang="en-US" sz="2000" dirty="0" smtClean="0"/>
              <a:t>applying a 66 </a:t>
            </a:r>
            <a:r>
              <a:rPr lang="en-US" sz="2000" dirty="0" smtClean="0"/>
              <a:t>mrad deflection in the BS magnets) are the smallest after 750 </a:t>
            </a:r>
            <a:r>
              <a:rPr lang="en-US" sz="2000" dirty="0" smtClean="0"/>
              <a:t>turns</a:t>
            </a:r>
            <a:r>
              <a:rPr lang="en-US" sz="2000" dirty="0" smtClean="0"/>
              <a:t>, b</a:t>
            </a:r>
            <a:r>
              <a:rPr lang="en-US" sz="2000" dirty="0" smtClean="0"/>
              <a:t>ut </a:t>
            </a:r>
            <a:r>
              <a:rPr lang="en-US" sz="2000" dirty="0" smtClean="0"/>
              <a:t>this is caused by too small emittances. </a:t>
            </a:r>
          </a:p>
          <a:p>
            <a:pPr lvl="1"/>
            <a:r>
              <a:rPr lang="en-US" sz="2000" dirty="0" smtClean="0"/>
              <a:t>Further </a:t>
            </a:r>
            <a:r>
              <a:rPr lang="en-US" sz="2000" dirty="0" smtClean="0"/>
              <a:t>simulations </a:t>
            </a:r>
            <a:r>
              <a:rPr lang="en-US" sz="2000" dirty="0" smtClean="0"/>
              <a:t>for the passive compensation were executed </a:t>
            </a:r>
            <a:r>
              <a:rPr lang="en-US" sz="2000" dirty="0" smtClean="0"/>
              <a:t>with </a:t>
            </a:r>
            <a:r>
              <a:rPr lang="en-US" sz="2000" dirty="0" smtClean="0"/>
              <a:t>a pole face rotation </a:t>
            </a:r>
            <a:r>
              <a:rPr lang="en-US" sz="2000" dirty="0" smtClean="0"/>
              <a:t>of </a:t>
            </a:r>
            <a:r>
              <a:rPr lang="en-US" sz="2000" dirty="0" smtClean="0"/>
              <a:t>64 mrad.</a:t>
            </a: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54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introduction</a:t>
            </a:r>
          </a:p>
          <a:p>
            <a:r>
              <a:rPr lang="en-US" dirty="0" smtClean="0"/>
              <a:t>Motivation for Linac4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charge exchange injection</a:t>
            </a:r>
          </a:p>
          <a:p>
            <a:r>
              <a:rPr lang="en-US" dirty="0" smtClean="0"/>
              <a:t>Compensation schemes</a:t>
            </a:r>
          </a:p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3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active and passive </a:t>
            </a:r>
            <a:r>
              <a:rPr lang="en-US" dirty="0" smtClean="0"/>
              <a:t>comp, </a:t>
            </a:r>
            <a:r>
              <a:rPr lang="el-GR" dirty="0" smtClean="0"/>
              <a:t>ε</a:t>
            </a:r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88456" y="1854395"/>
            <a:ext cx="3178009" cy="198307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2430" y="1801370"/>
            <a:ext cx="3168001" cy="201168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20</a:t>
            </a:fld>
            <a:endParaRPr lang="en-US" dirty="0"/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182" y="3943204"/>
            <a:ext cx="3178008" cy="1983077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6242" y="3939383"/>
            <a:ext cx="3085398" cy="1990081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459933" y="1047890"/>
            <a:ext cx="8224135" cy="80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6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Both compensation schemes were compared to explore the differences. This simulation was carried </a:t>
            </a:r>
            <a:r>
              <a:rPr lang="en-US" sz="2000" dirty="0" smtClean="0"/>
              <a:t>out up to </a:t>
            </a:r>
            <a:r>
              <a:rPr lang="en-US" sz="2000" dirty="0" smtClean="0"/>
              <a:t>20 000 turns.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54540" y="5906123"/>
            <a:ext cx="8224135" cy="403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6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 decreasing normalized emittances are due to particle losses.</a:t>
            </a:r>
          </a:p>
        </p:txBody>
      </p:sp>
    </p:spTree>
    <p:extLst>
      <p:ext uri="{BB962C8B-B14F-4D97-AF65-F5344CB8AC3E}">
        <p14:creationId xmlns:p14="http://schemas.microsoft.com/office/powerpoint/2010/main" val="251774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active and passive </a:t>
            </a:r>
            <a:r>
              <a:rPr lang="en-US" dirty="0" smtClean="0"/>
              <a:t>comp, losses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61195" y="2174205"/>
            <a:ext cx="3178009" cy="198449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03488" y="2174205"/>
            <a:ext cx="3002507" cy="193494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21</a:t>
            </a:fld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59933" y="1163106"/>
            <a:ext cx="8224135" cy="86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 loss rates for the active and passive compensation schemes are different during injection and chicane fall, but </a:t>
            </a:r>
            <a:r>
              <a:rPr lang="en-US" sz="2000" dirty="0" smtClean="0"/>
              <a:t>almost </a:t>
            </a:r>
            <a:r>
              <a:rPr lang="en-US" sz="2000" dirty="0" smtClean="0"/>
              <a:t>the same after 750 turns.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9933" y="4427530"/>
            <a:ext cx="8224135" cy="161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Both compensation schemes seems </a:t>
            </a:r>
            <a:r>
              <a:rPr lang="en-US" sz="2000" dirty="0" smtClean="0"/>
              <a:t>to be </a:t>
            </a:r>
            <a:r>
              <a:rPr lang="en-US" sz="2000" dirty="0" smtClean="0"/>
              <a:t>feasible for </a:t>
            </a:r>
            <a:r>
              <a:rPr lang="en-US" sz="2000" dirty="0"/>
              <a:t>the higher </a:t>
            </a:r>
            <a:r>
              <a:rPr lang="en-US" sz="2000" dirty="0" smtClean="0"/>
              <a:t>vertical </a:t>
            </a:r>
            <a:r>
              <a:rPr lang="en-US" sz="2000" dirty="0" smtClean="0"/>
              <a:t>injection tune above the half-integer resonance at 2Q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 = 9.</a:t>
            </a:r>
          </a:p>
          <a:p>
            <a:r>
              <a:rPr lang="en-US" sz="2000" dirty="0" smtClean="0"/>
              <a:t>During injection and chicane fall, the loss rates for the active compensation are smaller than for the passive compensation scheme.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74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active and passive </a:t>
            </a:r>
            <a:r>
              <a:rPr lang="en-US" dirty="0" smtClean="0"/>
              <a:t>comp, </a:t>
            </a:r>
            <a:r>
              <a:rPr lang="el-GR" dirty="0" smtClean="0"/>
              <a:t>Δ</a:t>
            </a:r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22</a:t>
            </a:fld>
            <a:endParaRPr lang="en-US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77" y="1513702"/>
            <a:ext cx="4954246" cy="4949293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459933" y="1076694"/>
            <a:ext cx="8224135" cy="432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Tune Foot print after 20 000 turns for the active and the passive scheme.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8426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Imperfect active compensation </a:t>
            </a:r>
            <a:r>
              <a:rPr lang="en-US" dirty="0" smtClean="0"/>
              <a:t>scheme, </a:t>
            </a:r>
            <a:r>
              <a:rPr lang="el-GR" dirty="0" smtClean="0"/>
              <a:t>ε</a:t>
            </a:r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89850" y="2137531"/>
            <a:ext cx="3178009" cy="198307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84825"/>
            <a:ext cx="3229023" cy="201168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23</a:t>
            </a:fld>
            <a:endParaRPr lang="en-US" dirty="0"/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3040" y="4312315"/>
            <a:ext cx="3108960" cy="1939991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40835" y="4242878"/>
            <a:ext cx="2945154" cy="1905514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347451" y="1143903"/>
            <a:ext cx="8336618" cy="864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6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Investigation of the Booster performance for imperfect active compensation. </a:t>
            </a:r>
          </a:p>
          <a:p>
            <a:pPr marL="0" indent="0">
              <a:buNone/>
            </a:pPr>
            <a:r>
              <a:rPr lang="en-US" sz="2000" dirty="0" smtClean="0"/>
              <a:t>To this end, two simulations with trim gradients of 90% and 110% were carried out.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1774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Losses for the imperfect active compensation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7609" y="1252627"/>
            <a:ext cx="4096512" cy="256032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6854" y="1239915"/>
            <a:ext cx="3802456" cy="256032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24</a:t>
            </a:fld>
            <a:endParaRPr lang="en-US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59933" y="3966670"/>
            <a:ext cx="8336617" cy="1805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For the </a:t>
            </a:r>
            <a:r>
              <a:rPr lang="en-US" sz="2000" dirty="0" smtClean="0"/>
              <a:t>imperfect setting </a:t>
            </a:r>
            <a:r>
              <a:rPr lang="en-US" sz="2000" dirty="0"/>
              <a:t>of the trim </a:t>
            </a:r>
            <a:r>
              <a:rPr lang="en-US" sz="2000" dirty="0" smtClean="0"/>
              <a:t>gradients </a:t>
            </a:r>
            <a:r>
              <a:rPr lang="en-US" sz="2000" dirty="0"/>
              <a:t>within a range of ±10</a:t>
            </a:r>
            <a:r>
              <a:rPr lang="en-US" sz="2000" dirty="0" smtClean="0"/>
              <a:t>%, more particles were lost during the simulation than for a perfect compensation case, but the scheme is still </a:t>
            </a:r>
            <a:r>
              <a:rPr lang="en-US" sz="2000" dirty="0"/>
              <a:t>feasible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110% compensation leads to 30% more losses and the 90% compensation doubled the number of lost particles.</a:t>
            </a:r>
            <a:endParaRPr lang="en-US" sz="2000" dirty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118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and </a:t>
            </a:r>
            <a:r>
              <a:rPr lang="en-US" dirty="0" smtClean="0"/>
              <a:t>prospects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086295"/>
            <a:ext cx="8262540" cy="4032524"/>
          </a:xfrm>
        </p:spPr>
        <p:txBody>
          <a:bodyPr>
            <a:noAutofit/>
          </a:bodyPr>
          <a:lstStyle/>
          <a:p>
            <a:r>
              <a:rPr lang="en-US" sz="1700" dirty="0" smtClean="0"/>
              <a:t>For both compensation schemes, it is feasible to keep the injection tune above the half-integer resonance at 2Qv = 9.</a:t>
            </a:r>
          </a:p>
          <a:p>
            <a:r>
              <a:rPr lang="en-US" sz="1700" dirty="0" smtClean="0"/>
              <a:t>The active compensation scheme leads to less losses than the passive compensation scheme during injection and chicane fall.</a:t>
            </a:r>
          </a:p>
          <a:p>
            <a:r>
              <a:rPr lang="en-US" sz="1700" dirty="0" smtClean="0"/>
              <a:t>After 750 turns, the loss rates for both schemes are almost the same.</a:t>
            </a:r>
          </a:p>
          <a:p>
            <a:r>
              <a:rPr lang="en-US" sz="1700" dirty="0" smtClean="0"/>
              <a:t>The active compensation scheme requires additional power supplies for the trim magnets. </a:t>
            </a:r>
          </a:p>
          <a:p>
            <a:r>
              <a:rPr lang="en-US" sz="1700" dirty="0" smtClean="0"/>
              <a:t>The power supplies for the chicane used with the passive compensation scheme have to be roughly 10 times faster than those for the active scheme. </a:t>
            </a:r>
          </a:p>
          <a:p>
            <a:r>
              <a:rPr lang="en-US" sz="1700" dirty="0" smtClean="0"/>
              <a:t>The fast chicane fall used with the passive scheme will lead to induced currents in the vacuum chamber. To this end, a ceramic vacuum chamber will be necessary.</a:t>
            </a:r>
          </a:p>
          <a:p>
            <a:r>
              <a:rPr lang="en-US" sz="1700" dirty="0" smtClean="0"/>
              <a:t>Once built, the passive compensation scheme will be fixed whereas the active scheme can be easier adapted to new conditions.</a:t>
            </a:r>
            <a:endParaRPr lang="en-US" sz="1700" dirty="0"/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462665" y="5387656"/>
            <a:ext cx="8262540" cy="844909"/>
          </a:xfrm>
        </p:spPr>
        <p:txBody>
          <a:bodyPr>
            <a:noAutofit/>
          </a:bodyPr>
          <a:lstStyle/>
          <a:p>
            <a:r>
              <a:rPr lang="en-US" sz="1700" dirty="0" smtClean="0"/>
              <a:t>Many simulations are already run for the LHC nominal beam. </a:t>
            </a:r>
            <a:endParaRPr lang="en-US" sz="1700" dirty="0" smtClean="0"/>
          </a:p>
          <a:p>
            <a:r>
              <a:rPr lang="en-US" sz="1700" dirty="0" smtClean="0"/>
              <a:t>Possible f</a:t>
            </a:r>
            <a:r>
              <a:rPr lang="en-US" sz="1700" dirty="0" smtClean="0"/>
              <a:t>urther simulations: Machine imperfections and multipolar components in the BS magnets, injection painting schemes…</a:t>
            </a:r>
          </a:p>
        </p:txBody>
      </p:sp>
    </p:spTree>
    <p:extLst>
      <p:ext uri="{BB962C8B-B14F-4D97-AF65-F5344CB8AC3E}">
        <p14:creationId xmlns:p14="http://schemas.microsoft.com/office/powerpoint/2010/main" val="252964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introduction to the accelerators</a:t>
            </a:r>
          </a:p>
          <a:p>
            <a:pPr lvl="1"/>
            <a:r>
              <a:rPr lang="en-US" dirty="0" smtClean="0"/>
              <a:t>PS Booster</a:t>
            </a:r>
          </a:p>
          <a:p>
            <a:pPr lvl="1"/>
            <a:r>
              <a:rPr lang="en-US" dirty="0" smtClean="0"/>
              <a:t>Linac2</a:t>
            </a:r>
          </a:p>
          <a:p>
            <a:pPr lvl="1"/>
            <a:r>
              <a:rPr lang="en-US" dirty="0" smtClean="0"/>
              <a:t>Linac4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 for Linac4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H- charge exchange injection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Compensation schemes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Simulations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Proton Synchrotron Booster</a:t>
            </a:r>
            <a:endParaRPr lang="en-US" dirty="0"/>
          </a:p>
        </p:txBody>
      </p:sp>
      <p:pic>
        <p:nvPicPr>
          <p:cNvPr id="7" name="Content Placeholder 6" descr="booster.jpe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5058"/>
          <a:stretch/>
        </p:blipFill>
        <p:spPr>
          <a:xfrm>
            <a:off x="424260" y="1815990"/>
            <a:ext cx="3834319" cy="2719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95190" y="1753819"/>
            <a:ext cx="4191610" cy="44019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first synchrotron of the LHC proton injection chain.</a:t>
            </a:r>
          </a:p>
          <a:p>
            <a:endParaRPr lang="en-US" dirty="0" smtClean="0"/>
          </a:p>
          <a:p>
            <a:r>
              <a:rPr lang="en-US" dirty="0" smtClean="0"/>
              <a:t>The PSB is 157 m long and subdivided in 16 periods.</a:t>
            </a:r>
          </a:p>
          <a:p>
            <a:endParaRPr lang="en-US" dirty="0" smtClean="0"/>
          </a:p>
          <a:p>
            <a:r>
              <a:rPr lang="en-US" dirty="0" smtClean="0"/>
              <a:t>The protons get accelerated up to 1.4 </a:t>
            </a:r>
            <a:r>
              <a:rPr lang="en-US" dirty="0" smtClean="0"/>
              <a:t>GeV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4 rings, one upon the other.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Linac2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Drift tube </a:t>
            </a:r>
            <a:r>
              <a:rPr lang="en-US" sz="2600" dirty="0" smtClean="0"/>
              <a:t>linac</a:t>
            </a:r>
            <a:r>
              <a:rPr lang="en-US" sz="2600" dirty="0" smtClean="0"/>
              <a:t> based on Alvarez structure.</a:t>
            </a:r>
          </a:p>
          <a:p>
            <a:endParaRPr lang="en-US" sz="2600" dirty="0"/>
          </a:p>
          <a:p>
            <a:r>
              <a:rPr lang="en-US" sz="2600" dirty="0" smtClean="0"/>
              <a:t>Accelerates protons up to 50 MeV.</a:t>
            </a:r>
          </a:p>
          <a:p>
            <a:endParaRPr lang="en-US" sz="2600" dirty="0"/>
          </a:p>
          <a:p>
            <a:r>
              <a:rPr lang="en-US" sz="2600" dirty="0" smtClean="0"/>
              <a:t>First beam in 1978.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Content Placeholder 7" descr="linac2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5781" t="-331" r="5580" b="1188"/>
          <a:stretch/>
        </p:blipFill>
        <p:spPr>
          <a:xfrm>
            <a:off x="462665" y="1767328"/>
            <a:ext cx="3579779" cy="3005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3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Linac4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7" y="4350720"/>
            <a:ext cx="8129083" cy="20116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65" y="1470345"/>
            <a:ext cx="8224135" cy="27121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Linac4 will replace Linac2 in 2014.</a:t>
            </a:r>
          </a:p>
          <a:p>
            <a:r>
              <a:rPr lang="en-US" sz="2400" dirty="0" smtClean="0"/>
              <a:t>H- ions will be accelerated up to 160 MeV.</a:t>
            </a:r>
          </a:p>
          <a:p>
            <a:r>
              <a:rPr lang="en-US" sz="2400" dirty="0" smtClean="0"/>
              <a:t>A chopper will be implemented to Linac4.</a:t>
            </a:r>
          </a:p>
          <a:p>
            <a:r>
              <a:rPr lang="en-US" sz="2400" dirty="0" smtClean="0"/>
              <a:t>The H- ions will be injected to the Booster via charge exchange injection.</a:t>
            </a:r>
          </a:p>
          <a:p>
            <a:r>
              <a:rPr lang="en-US" sz="2400" dirty="0" smtClean="0"/>
              <a:t>Painting schemes can be used with Linac4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introduction</a:t>
            </a:r>
          </a:p>
          <a:p>
            <a:pPr lvl="1"/>
            <a:r>
              <a:rPr lang="en-US" dirty="0" smtClean="0"/>
              <a:t>PS Booster, Linac2 and Linac4</a:t>
            </a:r>
          </a:p>
          <a:p>
            <a:r>
              <a:rPr lang="en-US" dirty="0" smtClean="0"/>
              <a:t>Motivation for Linac4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charge exchange injection</a:t>
            </a:r>
          </a:p>
          <a:p>
            <a:r>
              <a:rPr lang="en-US" dirty="0" smtClean="0"/>
              <a:t>Compensation schemes</a:t>
            </a:r>
          </a:p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9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9933" y="1009485"/>
            <a:ext cx="8224135" cy="149779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 new linear accelerator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Linac4</a:t>
            </a:r>
            <a:r>
              <a:rPr lang="en-US" sz="2400" dirty="0" smtClean="0"/>
              <a:t>, will replace the currently used Linac2 in </a:t>
            </a:r>
            <a:r>
              <a:rPr lang="en-US" sz="2400" dirty="0" smtClean="0"/>
              <a:t>2015. 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Linac4 could become the low energy part of the proposed SPL.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9933" y="2584090"/>
            <a:ext cx="8224135" cy="184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injection to the PS Booster will change from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50 MeV </a:t>
            </a:r>
            <a:r>
              <a:rPr lang="en-US" sz="2400" dirty="0" smtClean="0"/>
              <a:t>protons to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160 MeV 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ions. </a:t>
            </a:r>
          </a:p>
          <a:p>
            <a:pPr lvl="1"/>
            <a:r>
              <a:rPr lang="en-US" dirty="0" smtClean="0"/>
              <a:t>The Booster is the first synchrotron in the LHC proton injection chain and accelerates protons up to 1.4 </a:t>
            </a:r>
            <a:r>
              <a:rPr lang="en-US" dirty="0" smtClean="0"/>
              <a:t>GeV</a:t>
            </a:r>
            <a:r>
              <a:rPr lang="en-US" dirty="0" smtClean="0"/>
              <a:t>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9933" y="4504340"/>
            <a:ext cx="8224135" cy="172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</a:t>
            </a:r>
            <a:r>
              <a:rPr lang="en-US" sz="2400" dirty="0" smtClean="0"/>
              <a:t>conventional </a:t>
            </a:r>
            <a:r>
              <a:rPr lang="en-US" sz="2400" dirty="0" smtClean="0"/>
              <a:t>multi turn injection will be replaced by a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400" baseline="30000" dirty="0" smtClean="0"/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charge exchange injection</a:t>
            </a:r>
            <a:r>
              <a:rPr lang="en-US" sz="2400" dirty="0" smtClean="0"/>
              <a:t>.</a:t>
            </a:r>
          </a:p>
          <a:p>
            <a:pPr lvl="1"/>
            <a:r>
              <a:rPr lang="en-US" dirty="0" smtClean="0"/>
              <a:t>Additional </a:t>
            </a:r>
            <a:r>
              <a:rPr lang="en-US" b="1" dirty="0" smtClean="0"/>
              <a:t>focusing effects </a:t>
            </a:r>
            <a:r>
              <a:rPr lang="en-US" dirty="0" smtClean="0"/>
              <a:t>will occur </a:t>
            </a:r>
            <a:r>
              <a:rPr lang="en-US" dirty="0" smtClean="0"/>
              <a:t>and have </a:t>
            </a:r>
            <a:r>
              <a:rPr lang="en-US" dirty="0" smtClean="0"/>
              <a:t>to be compensated.</a:t>
            </a:r>
          </a:p>
        </p:txBody>
      </p:sp>
    </p:spTree>
    <p:extLst>
      <p:ext uri="{BB962C8B-B14F-4D97-AF65-F5344CB8AC3E}">
        <p14:creationId xmlns:p14="http://schemas.microsoft.com/office/powerpoint/2010/main" val="208351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Brief introduction to the accelerators</a:t>
            </a:r>
          </a:p>
          <a:p>
            <a:r>
              <a:rPr lang="en-US" dirty="0" smtClean="0"/>
              <a:t>Motivation for Linac4</a:t>
            </a:r>
          </a:p>
          <a:p>
            <a:pPr lvl="1"/>
            <a:r>
              <a:rPr lang="en-US" dirty="0" smtClean="0"/>
              <a:t>Higher injection Energy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charge exchange injection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Simulations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7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for higher injection energy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1070" y="3448625"/>
            <a:ext cx="2803565" cy="27839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261" y="1393534"/>
            <a:ext cx="8262540" cy="195865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Booster main limitation: Direct space charge detuning.</a:t>
            </a:r>
          </a:p>
          <a:p>
            <a:r>
              <a:rPr lang="en-US" sz="2400" dirty="0" smtClean="0"/>
              <a:t>Mitigation of direct space charge effects improve performance:</a:t>
            </a:r>
          </a:p>
          <a:p>
            <a:pPr lvl="1"/>
            <a:r>
              <a:rPr lang="en-US" sz="2000" dirty="0" smtClean="0"/>
              <a:t>Double harmonic RF to flatten </a:t>
            </a:r>
            <a:r>
              <a:rPr lang="en-US" sz="2000" dirty="0" smtClean="0"/>
              <a:t>bunches.</a:t>
            </a:r>
            <a:endParaRPr lang="en-US" sz="2000" dirty="0" smtClean="0"/>
          </a:p>
          <a:p>
            <a:pPr lvl="1"/>
            <a:r>
              <a:rPr lang="en-US" sz="2000" dirty="0" smtClean="0"/>
              <a:t>Dynamic working point (vertical tune at injection above the half-integer resonance at 2Q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=9.</a:t>
            </a:r>
          </a:p>
          <a:p>
            <a:pPr lvl="1"/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997396" y="3198569"/>
            <a:ext cx="5491914" cy="211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Resonance compensation for 2Q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=9 and third order resonances.</a:t>
            </a:r>
          </a:p>
          <a:p>
            <a:pPr lvl="1"/>
            <a:r>
              <a:rPr lang="en-US" sz="2000" dirty="0" smtClean="0"/>
              <a:t>The injection energy will be increased from 50 MeV to 160 </a:t>
            </a:r>
            <a:r>
              <a:rPr lang="en-US" sz="2000" dirty="0" smtClean="0"/>
              <a:t>MeV </a:t>
            </a:r>
            <a:r>
              <a:rPr lang="en-US" sz="2000" dirty="0" smtClean="0"/>
              <a:t>with </a:t>
            </a:r>
            <a:r>
              <a:rPr lang="en-US" sz="2000" dirty="0" smtClean="0"/>
              <a:t>Linac4.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965541"/>
              </p:ext>
            </p:extLst>
          </p:nvPr>
        </p:nvGraphicFramePr>
        <p:xfrm>
          <a:off x="3803900" y="4958905"/>
          <a:ext cx="22812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Formel" r:id="rId5" imgW="1282700" imgH="457200" progId="Equation.3">
                  <p:embed/>
                </p:oleObj>
              </mc:Choice>
              <mc:Fallback>
                <p:oleObj name="Formel" r:id="rId5" imgW="1282700" imgH="457200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900" y="4958905"/>
                        <a:ext cx="228123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144856"/>
              </p:ext>
            </p:extLst>
          </p:nvPr>
        </p:nvGraphicFramePr>
        <p:xfrm>
          <a:off x="6415440" y="4958905"/>
          <a:ext cx="20113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Formel" r:id="rId7" imgW="1129810" imgH="431613" progId="Equation.3">
                  <p:embed/>
                </p:oleObj>
              </mc:Choice>
              <mc:Fallback>
                <p:oleObj name="Formel" r:id="rId7" imgW="1129810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440" y="4958905"/>
                        <a:ext cx="201136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97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Brief introduction to the accelerators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 for Linac4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charge exchange injection</a:t>
            </a:r>
          </a:p>
          <a:p>
            <a:pPr lvl="1"/>
            <a:r>
              <a:rPr lang="en-US" dirty="0" smtClean="0"/>
              <a:t>Chicane and painting bump</a:t>
            </a:r>
          </a:p>
          <a:p>
            <a:pPr lvl="1"/>
            <a:r>
              <a:rPr lang="en-US" dirty="0" smtClean="0"/>
              <a:t>Perturbations due to edge focusing</a:t>
            </a:r>
          </a:p>
          <a:p>
            <a:pPr lvl="1"/>
            <a:r>
              <a:rPr lang="en-US" dirty="0" smtClean="0"/>
              <a:t>Active compensation</a:t>
            </a:r>
          </a:p>
          <a:p>
            <a:pPr lvl="1"/>
            <a:r>
              <a:rPr lang="en-US" dirty="0" smtClean="0"/>
              <a:t>Passive compensation</a:t>
            </a:r>
          </a:p>
          <a:p>
            <a:pPr lvl="1"/>
            <a:r>
              <a:rPr lang="en-US" dirty="0" smtClean="0"/>
              <a:t>Painting schemes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Simulations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7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0" y="1146664"/>
            <a:ext cx="8229600" cy="351129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charge injection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07575" y="1185069"/>
            <a:ext cx="15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Injected beam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30655" y="127659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29295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370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37880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326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44385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370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35675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4885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370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33470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326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9975" y="302797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370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2709" y="333521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2650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52485" y="36813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09052" y="36813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91632" y="36813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43047" y="36813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8810" y="1492309"/>
            <a:ext cx="51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8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0" y="1146664"/>
            <a:ext cx="8229600" cy="351129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5/11/2010  CERN Accelerator Physics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Scholz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84BD-3291-4364-A191-84D2F47E28F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Perturbations due to edge focusing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07575" y="1185069"/>
            <a:ext cx="15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Injected beam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30655" y="127659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29295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370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37880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326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44385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370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35675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4885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370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33470" y="3028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326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9975" y="302797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370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2709" y="333521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2650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52485" y="36813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09052" y="36813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91632" y="36813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43047" y="36813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BS4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31" idx="1"/>
          </p:cNvCxnSpPr>
          <p:nvPr/>
        </p:nvCxnSpPr>
        <p:spPr>
          <a:xfrm flipH="1">
            <a:off x="2938571" y="1300687"/>
            <a:ext cx="872841" cy="1054037"/>
          </a:xfrm>
          <a:prstGeom prst="straightConnector1">
            <a:avLst/>
          </a:prstGeom>
          <a:ln w="31750"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1" idx="1"/>
          </p:cNvCxnSpPr>
          <p:nvPr/>
        </p:nvCxnSpPr>
        <p:spPr>
          <a:xfrm flipH="1">
            <a:off x="3663933" y="1300687"/>
            <a:ext cx="147479" cy="844507"/>
          </a:xfrm>
          <a:prstGeom prst="straightConnector1">
            <a:avLst/>
          </a:prstGeom>
          <a:ln w="31750"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35657" y="1276597"/>
            <a:ext cx="889794" cy="1078127"/>
          </a:xfrm>
          <a:prstGeom prst="straightConnector1">
            <a:avLst/>
          </a:prstGeom>
          <a:ln w="31750"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1" idx="3"/>
          </p:cNvCxnSpPr>
          <p:nvPr/>
        </p:nvCxnSpPr>
        <p:spPr>
          <a:xfrm>
            <a:off x="5735657" y="1300687"/>
            <a:ext cx="114781" cy="844507"/>
          </a:xfrm>
          <a:prstGeom prst="straightConnector1">
            <a:avLst/>
          </a:prstGeom>
          <a:ln w="31750"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1412" y="1069854"/>
            <a:ext cx="192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Edge focusing</a:t>
            </a:r>
            <a:endParaRPr lang="en-US" sz="24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8810" y="1492309"/>
            <a:ext cx="51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Foil</a:t>
            </a:r>
            <a:endParaRPr lang="en-US" dirty="0"/>
          </a:p>
        </p:txBody>
      </p:sp>
      <p:sp>
        <p:nvSpPr>
          <p:cNvPr id="45" name="Content Placeholder 1"/>
          <p:cNvSpPr txBox="1">
            <a:spLocks/>
          </p:cNvSpPr>
          <p:nvPr/>
        </p:nvSpPr>
        <p:spPr>
          <a:xfrm>
            <a:off x="457200" y="4811580"/>
            <a:ext cx="8229600" cy="153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5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4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Additional vertical focusing with rectangular magnets.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As long as possible chicane magnets to reduce the effect. </a:t>
            </a:r>
          </a:p>
          <a:p>
            <a:pPr lvl="1"/>
            <a:r>
              <a:rPr lang="en-US" dirty="0" smtClean="0"/>
              <a:t>Induces strong vertical beta-beating due to the tune in the vicinity of a half-integer resonance.</a:t>
            </a:r>
          </a:p>
          <a:p>
            <a:pPr lvl="1"/>
            <a:r>
              <a:rPr lang="en-US" dirty="0" smtClean="0"/>
              <a:t>Feasible to keep the vertical tune above 2Qv=9 resonance with compensations?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0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3645</TotalTime>
  <Words>1728</Words>
  <Application>Microsoft Office PowerPoint</Application>
  <PresentationFormat>On-screen Show (4:3)</PresentationFormat>
  <Paragraphs>311</Paragraphs>
  <Slides>29</Slides>
  <Notes>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Formel</vt:lpstr>
      <vt:lpstr>Equation</vt:lpstr>
      <vt:lpstr>Microsoft Equation 3.0</vt:lpstr>
      <vt:lpstr>Simulations of the H- charge exchange injection into the PS Booster with Linac4</vt:lpstr>
      <vt:lpstr>Table of contents</vt:lpstr>
      <vt:lpstr>Table of contents</vt:lpstr>
      <vt:lpstr>Introduction</vt:lpstr>
      <vt:lpstr>Table of contents</vt:lpstr>
      <vt:lpstr>Motivation for higher injection energy</vt:lpstr>
      <vt:lpstr>Table of contents</vt:lpstr>
      <vt:lpstr>H- charge injection</vt:lpstr>
      <vt:lpstr>Perturbations due to edge focusing</vt:lpstr>
      <vt:lpstr>Passive compensation</vt:lpstr>
      <vt:lpstr>Active compensation</vt:lpstr>
      <vt:lpstr>Horizontal painting</vt:lpstr>
      <vt:lpstr>Longitudinal painting</vt:lpstr>
      <vt:lpstr>Table of contents</vt:lpstr>
      <vt:lpstr>Simulations with ORBIT</vt:lpstr>
      <vt:lpstr>Scattering models for the injection foil</vt:lpstr>
      <vt:lpstr>Passive compensation scheme, εx*</vt:lpstr>
      <vt:lpstr>Passive compensation scheme, εy*</vt:lpstr>
      <vt:lpstr>Losses with the passive compensation scheme</vt:lpstr>
      <vt:lpstr>Comparison of active and passive comp, ε*</vt:lpstr>
      <vt:lpstr>Comparison of active and passive comp, losses</vt:lpstr>
      <vt:lpstr>Comparison of active and passive comp, ΔQ</vt:lpstr>
      <vt:lpstr>Imperfect active compensation scheme, ε*</vt:lpstr>
      <vt:lpstr>Losses for the imperfect active compensation</vt:lpstr>
      <vt:lpstr>Conclusions and prospects</vt:lpstr>
      <vt:lpstr>Table of contents</vt:lpstr>
      <vt:lpstr>Proton Synchrotron Booster</vt:lpstr>
      <vt:lpstr>Linac2</vt:lpstr>
      <vt:lpstr>Linac4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mazte</dc:creator>
  <cp:lastModifiedBy>matze</cp:lastModifiedBy>
  <cp:revision>143</cp:revision>
  <dcterms:created xsi:type="dcterms:W3CDTF">2010-05-08T19:24:45Z</dcterms:created>
  <dcterms:modified xsi:type="dcterms:W3CDTF">2010-05-11T13:14:55Z</dcterms:modified>
</cp:coreProperties>
</file>